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450" r:id="rId2"/>
    <p:sldId id="611" r:id="rId3"/>
    <p:sldId id="580" r:id="rId4"/>
    <p:sldId id="606" r:id="rId5"/>
    <p:sldId id="610" r:id="rId6"/>
    <p:sldId id="307" r:id="rId7"/>
    <p:sldId id="312" r:id="rId8"/>
    <p:sldId id="313" r:id="rId9"/>
    <p:sldId id="315" r:id="rId10"/>
    <p:sldId id="316" r:id="rId11"/>
    <p:sldId id="317" r:id="rId12"/>
    <p:sldId id="319" r:id="rId13"/>
    <p:sldId id="320" r:id="rId14"/>
    <p:sldId id="321" r:id="rId15"/>
    <p:sldId id="322" r:id="rId16"/>
    <p:sldId id="608" r:id="rId17"/>
    <p:sldId id="607" r:id="rId18"/>
    <p:sldId id="609" r:id="rId19"/>
    <p:sldId id="612" r:id="rId20"/>
    <p:sldId id="613" r:id="rId21"/>
    <p:sldId id="614" r:id="rId22"/>
    <p:sldId id="615" r:id="rId23"/>
    <p:sldId id="616" r:id="rId24"/>
    <p:sldId id="617" r:id="rId25"/>
    <p:sldId id="618" r:id="rId26"/>
    <p:sldId id="619" r:id="rId27"/>
    <p:sldId id="620" r:id="rId28"/>
    <p:sldId id="621" r:id="rId29"/>
    <p:sldId id="622" r:id="rId30"/>
    <p:sldId id="623" r:id="rId31"/>
    <p:sldId id="624" r:id="rId32"/>
    <p:sldId id="625" r:id="rId33"/>
    <p:sldId id="626" r:id="rId34"/>
    <p:sldId id="627" r:id="rId35"/>
    <p:sldId id="628" r:id="rId36"/>
    <p:sldId id="629" r:id="rId37"/>
    <p:sldId id="561"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87350" autoAdjust="0"/>
  </p:normalViewPr>
  <p:slideViewPr>
    <p:cSldViewPr snapToGrid="0" snapToObjects="1">
      <p:cViewPr varScale="1">
        <p:scale>
          <a:sx n="172" d="100"/>
          <a:sy n="172" d="100"/>
        </p:scale>
        <p:origin x="104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8/30/20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8/30/20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going to talk about arithmetic and conditional expressions.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 addition operation. Indeed, there are many more. In C++, we have subtraction that subtracts a number from another, multiplication that multiples a number by another, division that divide a number by another, and modulus operation that finds the remainder of a division, for example, if you divide 7 by 3, the remainder is 1.</a:t>
            </a:r>
          </a:p>
          <a:p>
            <a:endParaRPr lang="en-US" dirty="0"/>
          </a:p>
          <a:p>
            <a:r>
              <a:rPr lang="en-US" dirty="0"/>
              <a:t>The arithmetic operators below are common C++ operators and they are all binary operators. A binary operator takes two number, does some operations on the two numbers, and returns the result.</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4058638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Arithmetic ... ; that means, we normally use one line to describe an arithmetic expression. Expression such as "a divided by b" ...</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3157144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has precedence. Some operators are also evaluated before operators. A common example is the multiplication and division operators that always happen before plus and minus operators. This is essentially very similar to what you have learned from the high school. Say, if you write an expression, a + b * c, the multiplication b times c is evaluated before the addition +.</a:t>
            </a:r>
          </a:p>
          <a:p>
            <a:endParaRPr lang="en-US" dirty="0"/>
          </a:p>
          <a:p>
            <a:r>
              <a:rPr lang="en-US" dirty="0"/>
              <a:t>C++ applies the operators in ...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404909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all statements are written on a character basis. There is no ...</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70424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one example. Here I have an expression y equals a x square plus b x plus c. Again, this is not an equation but an assignment. We assign ax square plus bx plus c to y. We compute the result of a x square plus bx plus c and stores it to y. </a:t>
            </a:r>
          </a:p>
          <a:p>
            <a:endParaRPr lang="en-US" dirty="0"/>
          </a:p>
          <a:p>
            <a:r>
              <a:rPr lang="en-US" dirty="0"/>
              <a:t>In terms of </a:t>
            </a:r>
            <a:r>
              <a:rPr lang="en-US" dirty="0" err="1"/>
              <a:t>c++</a:t>
            </a:r>
            <a:r>
              <a:rPr lang="en-US" dirty="0"/>
              <a:t> statement, we will have a parenthesis for a x square, we write a * x times x, using the star sign to perform multiplication, then we have another parenthesis b times x and then use plus sign to sum up the result. What the computer program evaluates this expression is, first, we starts from the leftmost multiplication, 2 times 5 ...</a:t>
            </a:r>
          </a:p>
          <a:p>
            <a:endParaRPr lang="en-US" dirty="0"/>
          </a:p>
          <a:p>
            <a:r>
              <a:rPr lang="en-US" dirty="0"/>
              <a:t>Now, question for you. In this simple expression, if we remove parenthesis, will the result be correct?</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327971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practice, ...</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950404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topic: Decision making using equality and relational operators. When you write programs, you always need to do some decision making or control flow. IF </a:t>
            </a:r>
            <a:r>
              <a:rPr lang="en-US" dirty="0" err="1"/>
              <a:t>somethins</a:t>
            </a:r>
            <a:r>
              <a:rPr lang="en-US" dirty="0"/>
              <a:t> happens, I will do A, or I will do another thing. If the weather is good, I will go outside or I will stay home. This is control flow, and control flow relies on decision making. C++ have multiple operators for you to make decisions. Here we are going to talk about two most commonly used decision making operators: Equality and relational operators.</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240787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 the equality and relational operators defined by C++. On the relational operator side, we have four operators. greater sign, less sign, ... ; greater sign is an operator that takes two numbers, say, x and y, and returns true if x is grater than y, or false otherwise. (explain ...</a:t>
            </a:r>
          </a:p>
          <a:p>
            <a:endParaRPr lang="en-US" dirty="0"/>
          </a:p>
          <a:p>
            <a:r>
              <a:rPr lang="en-US" dirty="0"/>
              <a:t>On the </a:t>
            </a:r>
            <a:r>
              <a:rPr lang="en-US" dirty="0" err="1"/>
              <a:t>eauality</a:t>
            </a:r>
            <a:r>
              <a:rPr lang="en-US" dirty="0"/>
              <a:t> operator side, we have two operators, double equal sign and not equal sign. (explain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1902246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confuse the </a:t>
            </a:r>
            <a:r>
              <a:rPr lang="en-US" dirty="0" err="1"/>
              <a:t>euqality</a:t>
            </a:r>
            <a:r>
              <a:rPr lang="en-US" dirty="0"/>
              <a:t> operator with assignment operator. One has two equal signs and the other has only a single equal sign.</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2434401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The example I am going to show you is a program that takes two integers and prints out their numerical relations using </a:t>
            </a:r>
            <a:r>
              <a:rPr lang="en-US" dirty="0" err="1"/>
              <a:t>euqality</a:t>
            </a:r>
            <a:r>
              <a:rPr lang="en-US" dirty="0"/>
              <a:t> </a:t>
            </a:r>
            <a:r>
              <a:rPr lang="en-US" dirty="0" err="1"/>
              <a:t>oeprators</a:t>
            </a:r>
            <a:r>
              <a:rPr lang="en-US" dirty="0"/>
              <a:t> and relational operators. (</a:t>
            </a:r>
            <a:r>
              <a:rPr lang="en-US" dirty="0" err="1"/>
              <a:t>exampl</a:t>
            </a:r>
            <a:r>
              <a:rPr lang="en-US" dirty="0"/>
              <a:t> ...)</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258384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assignment 1 is due this wed</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709535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line-by-line debrief. In the first three lines of the program, you probably notice that I define three statements to explicitly call out the use of </a:t>
            </a:r>
            <a:r>
              <a:rPr lang="en-US" dirty="0" err="1"/>
              <a:t>cout</a:t>
            </a:r>
            <a:r>
              <a:rPr lang="en-US" dirty="0"/>
              <a:t>, </a:t>
            </a:r>
            <a:r>
              <a:rPr lang="en-US" dirty="0" err="1"/>
              <a:t>cin</a:t>
            </a:r>
            <a:r>
              <a:rPr lang="en-US" dirty="0"/>
              <a:t>, and </a:t>
            </a:r>
            <a:r>
              <a:rPr lang="en-US" dirty="0" err="1"/>
              <a:t>endl</a:t>
            </a:r>
            <a:r>
              <a:rPr lang="en-US" dirty="0"/>
              <a:t>. Here I wrote using std::</a:t>
            </a:r>
            <a:r>
              <a:rPr lang="en-US" dirty="0" err="1"/>
              <a:t>cout</a:t>
            </a:r>
            <a:r>
              <a:rPr lang="en-US" dirty="0"/>
              <a:t>. What it does is, in the later program, whenever I use </a:t>
            </a:r>
            <a:r>
              <a:rPr lang="en-US" dirty="0" err="1"/>
              <a:t>cin</a:t>
            </a:r>
            <a:r>
              <a:rPr lang="en-US" dirty="0"/>
              <a:t>, I don't need to start with the namespace convention std::. I can directly use </a:t>
            </a:r>
            <a:r>
              <a:rPr lang="en-US" dirty="0" err="1"/>
              <a:t>cin</a:t>
            </a:r>
            <a:r>
              <a:rPr lang="en-US" dirty="0"/>
              <a:t> </a:t>
            </a:r>
            <a:r>
              <a:rPr lang="en-US" dirty="0" err="1"/>
              <a:t>becuyase</a:t>
            </a:r>
            <a:r>
              <a:rPr lang="en-US" dirty="0"/>
              <a:t> I explicitly </a:t>
            </a:r>
            <a:r>
              <a:rPr lang="en-US" dirty="0" err="1"/>
              <a:t>speicify</a:t>
            </a:r>
            <a:r>
              <a:rPr lang="en-US" dirty="0"/>
              <a:t> it in the very beginning.</a:t>
            </a:r>
          </a:p>
          <a:p>
            <a:endParaRPr lang="en-US" dirty="0"/>
          </a:p>
          <a:p>
            <a:endParaRPr lang="en-US" dirty="0"/>
          </a:p>
          <a:p>
            <a:r>
              <a:rPr lang="en-US" dirty="0"/>
              <a:t>Now, question for you, why is this a bad </a:t>
            </a:r>
            <a:r>
              <a:rPr lang="en-US" dirty="0" err="1"/>
              <a:t>habbit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891971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87648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925265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a:p>
            <a:endParaRPr lang="en-US" dirty="0"/>
          </a:p>
          <a:p>
            <a:r>
              <a:rPr lang="en-US" dirty="0"/>
              <a:t>This indent is really important for other people to read your code, and it is really important for the readability of your code. Everything that happens under the same decision-making logic is written with the same indent. This way, when people read your code, he or she knows what happens under which conditional logic so they can quickly scope their eyes to that block of the same indent.</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2855786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Placing ...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2412452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relational operator has precedence. The operators are shown top to bottom in decreasing order of precedence. In general, you can see, the arithmetic operators take precedence over decision making operators, including equality operators and relational operators. This actually makes sense, because we want to perform arithmetic operators to find out the result first before we </a:t>
            </a:r>
            <a:r>
              <a:rPr lang="en-US" dirty="0" err="1"/>
              <a:t>wanna</a:t>
            </a:r>
            <a:r>
              <a:rPr lang="en-US" dirty="0"/>
              <a:t> compare them. For example, I want to find out the result of x and y and do comparison. So, the arithmetic operators happen or are evaluated before decision-making operators.</a:t>
            </a:r>
          </a:p>
          <a:p>
            <a:endParaRPr lang="en-US" dirty="0"/>
          </a:p>
          <a:p>
            <a:r>
              <a:rPr lang="en-US" dirty="0"/>
              <a:t>All these operators, with the exception of the assignment operator =, associate from left to right.</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132765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1306576@umail.utah.edu;u1100840@utah.edu;u1231201@utah.edu;u1059119@utah.edu;u1277271@utah.edu;u1279042@utah.edu;u1288871@utah.edu;u1162987@utah.edu;u1149181@utah.edu;u1034348@utah.edu;u1274730@utah.edu;u1309216@utah.edu;u1307344@utah.edu;u1054050@utah.edu;u0906668@utah.edu;u1020513@utah.edu;u1046844@utah.edu;u0934438@utah.edu;u1028034@utah.edu;u1218276@utah.edu;u1205315@utah.edu;u1235021@utah.edu;u0613876@utah.edu;u1194598@utah.edu;u0800167@utah.edu;u1100383@utah.edu;u1313270@utah.edu;u1170639@utah.edu;u1233102@utah.edu;u0441877@utah.edu;u1306569@utah.edu;u1117469@utah.edu;u1053605@utah.edu;u1186007@utah.edu;u1117512@utah.edu;u1015229@utah.edu;u1322203@utah.edu;u1030352@utah.edu;u1030406@utah.edu;u1298265@utah.edu;u1309248@utah.edu;u1134903@utah.edu;u1080280@utah.edu;u1184264@utah.edu;u1255151@utah.edu;u0726957@utah.edu;u1174177@utah.edu;u1165266@utah.edu;u1201859@utah.edu;u1169721@utah.edu;u1337151@utah.edu;u1025911@utah.edu;u1307883@utah.edu;</a:t>
            </a:r>
          </a:p>
        </p:txBody>
      </p:sp>
      <p:sp>
        <p:nvSpPr>
          <p:cNvPr id="4" name="Slide Number Placeholder 3"/>
          <p:cNvSpPr>
            <a:spLocks noGrp="1"/>
          </p:cNvSpPr>
          <p:nvPr>
            <p:ph type="sldNum" sz="quarter" idx="5"/>
          </p:nvPr>
        </p:nvSpPr>
        <p:spPr/>
        <p:txBody>
          <a:bodyPr/>
          <a:lstStyle/>
          <a:p>
            <a:fld id="{AAE100B7-F0F0-BA4B-98D9-DC51A8C921F3}" type="slidenum">
              <a:rPr lang="en-US" smtClean="0"/>
              <a:t>37</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ended with this example of adding two integers. The program asks you to type in two integer numbers, number 1 and number 2 and the program sum the result and output it using </a:t>
            </a:r>
            <a:r>
              <a:rPr lang="en-US" dirty="0" err="1"/>
              <a:t>cout</a:t>
            </a:r>
            <a:r>
              <a:rPr lang="en-US" dirty="0"/>
              <a:t>. So here we use the keyword int to define three variables, number1, number2, and sum. Then we use </a:t>
            </a:r>
            <a:r>
              <a:rPr lang="en-US" dirty="0" err="1"/>
              <a:t>cin</a:t>
            </a:r>
            <a:r>
              <a:rPr lang="en-US" dirty="0"/>
              <a:t> to read the first integer from users into number1, the second integer from users into number2. We add the two numbers, and store result in sum. Finally, we use </a:t>
            </a:r>
            <a:r>
              <a:rPr lang="en-US" dirty="0" err="1"/>
              <a:t>cout</a:t>
            </a:r>
            <a:r>
              <a:rPr lang="en-US" dirty="0"/>
              <a:t> to display the value.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871028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seen a basic C++ program that takes two input number1 and number2 from  the user, sum the two numbers, and store the result in a variable. It's important for us to know how this program actually works on hardware, or memory. Remember that in the first lecture, we talked about C++ is </a:t>
            </a:r>
            <a:r>
              <a:rPr lang="en-US" dirty="0" err="1"/>
              <a:t>powerufl</a:t>
            </a:r>
            <a:r>
              <a:rPr lang="en-US" dirty="0"/>
              <a:t> in mapping your program directly into hardware. One of the fundamental concepts is memory architecture of your data.</a:t>
            </a:r>
          </a:p>
          <a:p>
            <a:endParaRPr lang="en-US" dirty="0"/>
          </a:p>
          <a:p>
            <a:r>
              <a:rPr lang="en-US" dirty="0"/>
              <a:t>(explain each item ...)</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291234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memory is limited. Yes, that means you may not create too many variables, for example, a trillion integers or more. The largest size of the program you can run on your machine depends on the memory size you have. You can get this information when you purchase a laptop or a desktop. For example, below I am showing you a 13 inch surface laptop that has 8GB memory. This literally means your program can run up to 8 GB memory. </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33309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how this simple program works on hardware, let's illustrate the runtime. Here I have the program that takes two inputs and sums their values to an output. On the right-hand side, I have the memory with variable name on the left and their virtual address from byte to byte on the right side. Remember each integer is indeed a 32-bit data, that is 4 bytes, because each byte has 8 bits.</a:t>
            </a:r>
          </a:p>
          <a:p>
            <a:endParaRPr lang="en-US" dirty="0"/>
          </a:p>
          <a:p>
            <a:r>
              <a:rPr lang="en-US" dirty="0"/>
              <a:t>Let's run the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120838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2954207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sows the binary representation and hexadecimal representation of the address, and their corresponding decimal value. Keep in mind, it is very common to use binary representation and hexadecimal representation in computer rather than decimal representation that we are all familiar with.</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1588225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value representations, such as binary, octal, decimal, and hex. In the world of binary representation, the radix or base is two, and the total different numbers we can use is two, either zero or one. It's like in the decimal world, we have ten different digits to represent any numbers, 0, 1, 2, 3, 4, 5, 6, 7, 8, and 9. When we have a value larger than 9 we have a carry out to the next digit of the number.</a:t>
            </a:r>
          </a:p>
          <a:p>
            <a:endParaRPr lang="en-US" dirty="0"/>
          </a:p>
          <a:p>
            <a:r>
              <a:rPr lang="en-US" dirty="0"/>
              <a:t>In hexadecimal representation, in addition to the ten digits, 0, 1,2 ,3 ..., and have six letters, that represent 11, 12, 13, 14, and 15. and those letters are A, B, C, D, E, F. In other words, if you see a letter A, it means 10, if you see a letter B, it means 11, ... and so on.</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2021111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8/30/20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兩項物件">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1871655" y="2708275"/>
            <a:ext cx="1800229" cy="720725"/>
          </a:xfrm>
        </p:spPr>
        <p:txBody>
          <a:bodyPr anchor="b" anchorCtr="1"/>
          <a:lstStyle>
            <a:lvl1pPr marL="0" indent="0">
              <a:buFontTx/>
              <a:buNone/>
              <a:defRPr sz="3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TW" altLang="en-US" dirty="0"/>
          </a:p>
        </p:txBody>
      </p:sp>
      <p:sp>
        <p:nvSpPr>
          <p:cNvPr id="2" name="標題 1"/>
          <p:cNvSpPr>
            <a:spLocks noGrp="1"/>
          </p:cNvSpPr>
          <p:nvPr>
            <p:ph type="title"/>
          </p:nvPr>
        </p:nvSpPr>
        <p:spPr>
          <a:xfrm>
            <a:off x="1691632" y="5589276"/>
            <a:ext cx="2160276" cy="720092"/>
          </a:xfrm>
        </p:spPr>
        <p:txBody>
          <a:bodyPr/>
          <a:lstStyle>
            <a:lvl1pPr>
              <a:defRPr/>
            </a:lvl1pPr>
          </a:lstStyle>
          <a:p>
            <a:endParaRPr lang="zh-TW" altLang="en-US" dirty="0"/>
          </a:p>
        </p:txBody>
      </p:sp>
      <p:sp>
        <p:nvSpPr>
          <p:cNvPr id="3" name="內容版面配置區 2"/>
          <p:cNvSpPr>
            <a:spLocks noGrp="1"/>
          </p:cNvSpPr>
          <p:nvPr>
            <p:ph sz="half" idx="1"/>
          </p:nvPr>
        </p:nvSpPr>
        <p:spPr>
          <a:xfrm>
            <a:off x="431471" y="548632"/>
            <a:ext cx="5580713" cy="1800230"/>
          </a:xfrm>
          <a:ln>
            <a:solidFill>
              <a:schemeClr val="tx1"/>
            </a:solidFill>
          </a:ln>
        </p:spPr>
        <p:txBody>
          <a:bodyPr/>
          <a:lstStyle>
            <a:lvl1pPr marL="0" indent="0">
              <a:buFontTx/>
              <a:buNone/>
              <a:defRPr sz="1600">
                <a:latin typeface="Lucida Console" panose="020B06090405040202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4" name="內容版面配置區 3"/>
          <p:cNvSpPr>
            <a:spLocks noGrp="1"/>
          </p:cNvSpPr>
          <p:nvPr>
            <p:ph sz="half" idx="2"/>
          </p:nvPr>
        </p:nvSpPr>
        <p:spPr>
          <a:xfrm>
            <a:off x="611494" y="3429000"/>
            <a:ext cx="4320552" cy="1260161"/>
          </a:xfrm>
          <a:solidFill>
            <a:srgbClr val="CCECFF"/>
          </a:solidFill>
          <a:ln>
            <a:solidFill>
              <a:schemeClr val="tx1"/>
            </a:solidFill>
          </a:ln>
        </p:spPr>
        <p:txBody>
          <a:bodyPr/>
          <a:lstStyle>
            <a:lvl1pPr marL="0" indent="0">
              <a:buFontTx/>
              <a:buNone/>
              <a:defRPr sz="2000" b="1">
                <a:latin typeface="Courier New" panose="02070309020205020404" pitchFamily="49" charset="0"/>
                <a:cs typeface="Courier New" panose="020703090202050204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8" name="內容版面配置區 7"/>
          <p:cNvSpPr>
            <a:spLocks noGrp="1"/>
          </p:cNvSpPr>
          <p:nvPr>
            <p:ph sz="quarter" idx="11"/>
          </p:nvPr>
        </p:nvSpPr>
        <p:spPr>
          <a:xfrm>
            <a:off x="6192207" y="1448747"/>
            <a:ext cx="1800225" cy="539750"/>
          </a:xfrm>
        </p:spPr>
        <p:txBody>
          <a:bodyPr bIns="0" anchor="b" anchorCtr="1"/>
          <a:lstStyle>
            <a:lvl1pPr marL="0" indent="0">
              <a:buFontTx/>
              <a:buNone/>
              <a:defRPr sz="3200"/>
            </a:lvl1pPr>
          </a:lstStyle>
          <a:p>
            <a:pPr lvl="0"/>
            <a:endParaRPr lang="zh-TW" altLang="en-US" dirty="0"/>
          </a:p>
        </p:txBody>
      </p:sp>
    </p:spTree>
    <p:extLst>
      <p:ext uri="{BB962C8B-B14F-4D97-AF65-F5344CB8AC3E}">
        <p14:creationId xmlns:p14="http://schemas.microsoft.com/office/powerpoint/2010/main" val="262308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8/30/20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8/30/20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8/30/20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8/30/20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8/30/20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8/30/20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8/30/20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8/30/20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yasin.zamani@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Dian-Lun.Lin@utah.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3: Arithmetic and Conditional Expressions</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7935"/>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7659"/>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8027"/>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0588466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62309"/>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02033"/>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82401"/>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266795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D31D3500-232B-9546-B665-460AAA5C46DE}"/>
              </a:ext>
            </a:extLst>
          </p:cNvPr>
          <p:cNvCxnSpPr>
            <a:cxnSpLocks/>
          </p:cNvCxnSpPr>
          <p:nvPr/>
        </p:nvCxnSpPr>
        <p:spPr>
          <a:xfrm>
            <a:off x="457200" y="2676940"/>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392338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943735"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23528"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03550" y="4437160"/>
            <a:ext cx="4680599"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58229629-9F63-344C-AA96-BDD89FF40B09}"/>
              </a:ext>
            </a:extLst>
          </p:cNvPr>
          <p:cNvCxnSpPr>
            <a:cxnSpLocks/>
          </p:cNvCxnSpPr>
          <p:nvPr/>
        </p:nvCxnSpPr>
        <p:spPr>
          <a:xfrm>
            <a:off x="397565" y="2928732"/>
            <a:ext cx="293535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4025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03873"/>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43597"/>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23965"/>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066008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1997"/>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1721"/>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2089"/>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a:t>
            </a:r>
          </a:p>
          <a:p>
            <a:pPr lvl="0" eaLnBrk="1" hangingPunct="1">
              <a:lnSpc>
                <a:spcPct val="80000"/>
              </a:lnSpc>
            </a:pPr>
            <a:r>
              <a:rPr lang="en-US" altLang="zh-TW" kern="1200" dirty="0">
                <a:solidFill>
                  <a:srgbClr val="000000"/>
                </a:solidFill>
                <a:ea typeface="新細明體" pitchFamily="18" charset="-120"/>
                <a:cs typeface="Times New Roman" pitchFamily="18" charset="0"/>
              </a:rPr>
              <a:t>Press any key to continue_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843819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
            <a:extLst>
              <a:ext uri="{FF2B5EF4-FFF2-40B4-BE49-F238E27FC236}">
                <a16:creationId xmlns:a16="http://schemas.microsoft.com/office/drawing/2014/main" id="{5385DBD2-E35B-BF4E-A643-E3AB2DA68FEE}"/>
              </a:ext>
            </a:extLst>
          </p:cNvPr>
          <p:cNvGraphicFramePr>
            <a:graphicFrameLocks noGrp="1"/>
          </p:cNvGraphicFramePr>
          <p:nvPr/>
        </p:nvGraphicFramePr>
        <p:xfrm>
          <a:off x="251448" y="368609"/>
          <a:ext cx="8640000" cy="6120000"/>
        </p:xfrm>
        <a:graphic>
          <a:graphicData uri="http://schemas.openxmlformats.org/drawingml/2006/table">
            <a:tbl>
              <a:tblPr firstRow="1" bandRow="1">
                <a:tableStyleId>{5940675A-B579-460E-94D1-54222C63F5DA}</a:tableStyleId>
              </a:tblPr>
              <a:tblGrid>
                <a:gridCol w="504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60000">
                <a:tc>
                  <a:txBody>
                    <a:bodyPr/>
                    <a:lstStyle/>
                    <a:p>
                      <a:pPr algn="ctr"/>
                      <a:r>
                        <a:rPr lang="en-US" altLang="zh-TW" b="1" dirty="0">
                          <a:latin typeface="Courier New" panose="02070309020205020404" pitchFamily="49" charset="0"/>
                          <a:cs typeface="Courier New" panose="02070309020205020404" pitchFamily="49" charset="0"/>
                        </a:rPr>
                        <a:t>binary representation</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sz="1800" b="1" baseline="0" dirty="0">
                          <a:solidFill>
                            <a:schemeClr val="tx1"/>
                          </a:solidFill>
                          <a:highlight>
                            <a:srgbClr val="FFFFFF"/>
                          </a:highlight>
                          <a:latin typeface="Courier New" panose="02070309020205020404" pitchFamily="49" charset="0"/>
                          <a:cs typeface="Courier New" panose="02070309020205020404" pitchFamily="49" charset="0"/>
                        </a:rPr>
                        <a:t>hexadecimal</a:t>
                      </a:r>
                      <a:endParaRPr lang="zh-TW" altLang="en-US" b="1" baseline="0" dirty="0">
                        <a:solidFill>
                          <a:schemeClr val="tx1"/>
                        </a:solidFill>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chemeClr val="tx1"/>
                          </a:solidFill>
                          <a:effectLst/>
                          <a:highlight>
                            <a:srgbClr val="FFFFFF"/>
                          </a:highlight>
                          <a:uLnTx/>
                          <a:uFillTx/>
                          <a:latin typeface="Courier New" panose="02070309020205020404" pitchFamily="49" charset="0"/>
                          <a:ea typeface="+mn-ea"/>
                          <a:cs typeface="Courier New" panose="02070309020205020404" pitchFamily="49" charset="0"/>
                        </a:rPr>
                        <a:t>decimal</a:t>
                      </a:r>
                      <a:endParaRPr lang="zh-TW" altLang="en-US" b="1" dirty="0">
                        <a:solidFill>
                          <a:schemeClr val="tx1"/>
                        </a:solidFill>
                        <a:latin typeface="Courier New" panose="02070309020205020404" pitchFamily="49" charset="0"/>
                        <a:cs typeface="Courier New" panose="02070309020205020404" pitchFamily="49" charset="0"/>
                      </a:endParaRPr>
                    </a:p>
                  </a:txBody>
                  <a:tcPr marL="36000" marR="36000" marT="36000" marB="36000" anchor="ctr"/>
                </a:tc>
                <a:extLst>
                  <a:ext uri="{0D108BD9-81ED-4DB2-BD59-A6C34878D82A}">
                    <a16:rowId xmlns:a16="http://schemas.microsoft.com/office/drawing/2014/main" val="10000"/>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1"/>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2"/>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3"/>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4"/>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00000004</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endParaRPr kumimoji="0" lang="zh-TW"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txBody>
                  <a:tcPr marL="90000" marR="90000" marT="36000" marB="36000" anchor="ctr"/>
                </a:tc>
                <a:extLst>
                  <a:ext uri="{0D108BD9-81ED-4DB2-BD59-A6C34878D82A}">
                    <a16:rowId xmlns:a16="http://schemas.microsoft.com/office/drawing/2014/main" val="10005"/>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6"/>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00000006</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6</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7"/>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00000007</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7</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8"/>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00000008</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8</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9"/>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00000009</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9</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0"/>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0000000A</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1"/>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0000000B</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2"/>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0000000C</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3"/>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0000000D</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4"/>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0000000E</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14</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5"/>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0000000F</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681789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B4315-AD4B-2647-AD1F-E453E7B8838F}"/>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FF389495-CEED-E640-B0CC-A7D030F75BC6}"/>
              </a:ext>
            </a:extLst>
          </p:cNvPr>
          <p:cNvSpPr>
            <a:spLocks noGrp="1"/>
          </p:cNvSpPr>
          <p:nvPr>
            <p:ph type="title"/>
          </p:nvPr>
        </p:nvSpPr>
        <p:spPr/>
        <p:txBody>
          <a:bodyPr/>
          <a:lstStyle/>
          <a:p>
            <a:r>
              <a:rPr lang="en-US" dirty="0"/>
              <a:t>Value Representation</a:t>
            </a:r>
          </a:p>
        </p:txBody>
      </p:sp>
      <p:sp>
        <p:nvSpPr>
          <p:cNvPr id="4" name="Content Placeholder 3">
            <a:extLst>
              <a:ext uri="{FF2B5EF4-FFF2-40B4-BE49-F238E27FC236}">
                <a16:creationId xmlns:a16="http://schemas.microsoft.com/office/drawing/2014/main" id="{5216CAE5-EBD9-0B41-8449-EEBF80B25F2A}"/>
              </a:ext>
            </a:extLst>
          </p:cNvPr>
          <p:cNvSpPr>
            <a:spLocks noGrp="1"/>
          </p:cNvSpPr>
          <p:nvPr>
            <p:ph idx="1"/>
          </p:nvPr>
        </p:nvSpPr>
        <p:spPr/>
        <p:txBody>
          <a:bodyPr/>
          <a:lstStyle/>
          <a:p>
            <a:r>
              <a:rPr lang="en-US" dirty="0"/>
              <a:t>Binary, Octal, Decimal, Hex</a:t>
            </a:r>
          </a:p>
          <a:p>
            <a:pPr lvl="1"/>
            <a:r>
              <a:rPr lang="en-US" altLang="zh-TW" dirty="0">
                <a:solidFill>
                  <a:srgbClr val="000000"/>
                </a:solidFill>
              </a:rPr>
              <a:t>The six letters (in addition to the 10 integers) in </a:t>
            </a:r>
            <a:r>
              <a:rPr lang="en-US" altLang="zh-TW" dirty="0">
                <a:solidFill>
                  <a:srgbClr val="0000CC"/>
                </a:solidFill>
              </a:rPr>
              <a:t>hexadecimal</a:t>
            </a:r>
            <a:r>
              <a:rPr lang="en-US" altLang="zh-TW" dirty="0">
                <a:solidFill>
                  <a:srgbClr val="000000"/>
                </a:solidFill>
              </a:rPr>
              <a:t> represent: 10 (A), 11 (B), 12 (C), 13 (D), 14 (E), and 15 (F), respectively.</a:t>
            </a:r>
            <a:endParaRPr lang="en-US" altLang="zh-TW" dirty="0"/>
          </a:p>
        </p:txBody>
      </p:sp>
      <p:graphicFrame>
        <p:nvGraphicFramePr>
          <p:cNvPr id="7" name="表格 3">
            <a:extLst>
              <a:ext uri="{FF2B5EF4-FFF2-40B4-BE49-F238E27FC236}">
                <a16:creationId xmlns:a16="http://schemas.microsoft.com/office/drawing/2014/main" id="{557E9773-560F-CD47-9075-33828EFE4D16}"/>
              </a:ext>
            </a:extLst>
          </p:cNvPr>
          <p:cNvGraphicFramePr>
            <a:graphicFrameLocks noGrp="1"/>
          </p:cNvGraphicFramePr>
          <p:nvPr/>
        </p:nvGraphicFramePr>
        <p:xfrm>
          <a:off x="501650" y="3343339"/>
          <a:ext cx="8013700" cy="2286000"/>
        </p:xfrm>
        <a:graphic>
          <a:graphicData uri="http://schemas.openxmlformats.org/drawingml/2006/table">
            <a:tbl>
              <a:tblPr/>
              <a:tblGrid>
                <a:gridCol w="2370138">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4179887">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Calibri" pitchFamily="34" charset="0"/>
                          <a:ea typeface="標楷體" pitchFamily="65" charset="-120"/>
                          <a:cs typeface="Times New Roman" pitchFamily="18" charset="0"/>
                        </a:rPr>
                        <a:t>Name</a:t>
                      </a:r>
                      <a:endParaRPr kumimoji="0" lang="zh-TW" altLang="en-US" sz="2400" b="0" i="0" u="none" strike="noStrike" cap="none" normalizeH="0" baseline="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Calibri" pitchFamily="34" charset="0"/>
                          <a:ea typeface="標楷體" pitchFamily="65" charset="-120"/>
                          <a:cs typeface="Times New Roman" pitchFamily="18" charset="0"/>
                        </a:rPr>
                        <a:t>Radix</a:t>
                      </a:r>
                      <a:endParaRPr kumimoji="0" lang="zh-TW" altLang="en-US" sz="2400" b="0" i="0" u="none" strike="noStrike" cap="none" normalizeH="0" baseline="0" dirty="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Calibri" pitchFamily="34" charset="0"/>
                          <a:ea typeface="標楷體" pitchFamily="65" charset="-120"/>
                          <a:cs typeface="Times New Roman" pitchFamily="18" charset="0"/>
                        </a:rPr>
                        <a:t>Digits</a:t>
                      </a:r>
                      <a:endParaRPr kumimoji="0" lang="zh-TW" altLang="en-US" sz="2400" b="0" i="0" u="none" strike="noStrike" cap="none" normalizeH="0" baseline="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Binary</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2</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Octal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8</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0,1,2,3,4,5,6,7</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Decimal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10</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0,1,2,3,4,5,6,7,8,9</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Hexadecimal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16</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000000"/>
                          </a:solidFill>
                          <a:effectLst/>
                          <a:latin typeface="Calibri" pitchFamily="34" charset="0"/>
                          <a:ea typeface="標楷體" pitchFamily="65" charset="-120"/>
                          <a:cs typeface="Times New Roman" pitchFamily="18" charset="0"/>
                        </a:rPr>
                        <a:t>0,1,2,3,4,5,6,7,8,9,A,B,C,D,E,F</a:t>
                      </a:r>
                      <a:endParaRPr kumimoji="0" lang="zh-TW" altLang="en-US" sz="2400" b="1" i="0" u="none" strike="noStrike" cap="none" normalizeH="0" baseline="0" dirty="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68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4FF4F-99F8-F044-844E-B78517B55849}"/>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9F128BDA-1FF5-2E4D-84B2-02FE14169FCA}"/>
              </a:ext>
            </a:extLst>
          </p:cNvPr>
          <p:cNvSpPr>
            <a:spLocks noGrp="1"/>
          </p:cNvSpPr>
          <p:nvPr>
            <p:ph type="title"/>
          </p:nvPr>
        </p:nvSpPr>
        <p:spPr/>
        <p:txBody>
          <a:bodyPr/>
          <a:lstStyle/>
          <a:p>
            <a:r>
              <a:rPr lang="en-US" dirty="0"/>
              <a:t>Common Arithmetic Operators</a:t>
            </a:r>
          </a:p>
        </p:txBody>
      </p:sp>
      <p:pic>
        <p:nvPicPr>
          <p:cNvPr id="5" name="Picture 1" descr="cpphtp7LOV_02slides_Page_27.png">
            <a:extLst>
              <a:ext uri="{FF2B5EF4-FFF2-40B4-BE49-F238E27FC236}">
                <a16:creationId xmlns:a16="http://schemas.microsoft.com/office/drawing/2014/main" id="{938B71CA-D547-9746-AA75-FFE657160586}"/>
              </a:ext>
            </a:extLst>
          </p:cNvPr>
          <p:cNvPicPr>
            <a:picLocks noGrp="1" noChangeAspect="1"/>
          </p:cNvPicPr>
          <p:nvPr isPhoto="1">
            <p:ph idx="1"/>
          </p:nvPr>
        </p:nvPicPr>
        <p:blipFill rotWithShape="1">
          <a:blip r:embed="rId3">
            <a:extLst>
              <a:ext uri="{28A0092B-C50C-407E-A947-70E740481C1C}">
                <a14:useLocalDpi xmlns:a14="http://schemas.microsoft.com/office/drawing/2010/main" val="0"/>
              </a:ext>
            </a:extLst>
          </a:blip>
          <a:srcRect l="11810" t="6483" r="29132" b="53148"/>
          <a:stretch/>
        </p:blipFill>
        <p:spPr bwMode="auto">
          <a:xfrm>
            <a:off x="1195701" y="3858107"/>
            <a:ext cx="6851683" cy="284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3">
            <a:extLst>
              <a:ext uri="{FF2B5EF4-FFF2-40B4-BE49-F238E27FC236}">
                <a16:creationId xmlns:a16="http://schemas.microsoft.com/office/drawing/2014/main" id="{7F80DF3A-8E28-D946-9832-C6FBB965E721}"/>
              </a:ext>
            </a:extLst>
          </p:cNvPr>
          <p:cNvSpPr txBox="1">
            <a:spLocks/>
          </p:cNvSpPr>
          <p:nvPr/>
        </p:nvSpPr>
        <p:spPr>
          <a:xfrm>
            <a:off x="628650" y="1295944"/>
            <a:ext cx="7886700" cy="2540076"/>
          </a:xfrm>
          <a:prstGeom prst="rect">
            <a:avLst/>
          </a:prstGeom>
        </p:spPr>
        <p:txBody>
          <a:bodyPr vert="horz" lIns="91440" tIns="45720" rIns="91440" bIns="45720" rtlCol="0">
            <a:normAutofit fontScale="92500" lnSpcReduction="1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solidFill>
                  <a:srgbClr val="000000"/>
                </a:solidFill>
                <a:latin typeface="Times New Roman" panose="02020603050405020304" pitchFamily="18" charset="0"/>
              </a:rPr>
              <a:t>The arithmetic operators below are all binary operators.</a:t>
            </a:r>
          </a:p>
          <a:p>
            <a:r>
              <a:rPr lang="en-US" altLang="zh-TW" dirty="0">
                <a:solidFill>
                  <a:srgbClr val="0000FF"/>
                </a:solidFill>
                <a:latin typeface="Times New Roman" panose="02020603050405020304" pitchFamily="18" charset="0"/>
              </a:rPr>
              <a:t>Integer division</a:t>
            </a:r>
            <a:r>
              <a:rPr lang="en-US" altLang="zh-TW" dirty="0">
                <a:solidFill>
                  <a:srgbClr val="000000"/>
                </a:solidFill>
                <a:latin typeface="Times New Roman" panose="02020603050405020304" pitchFamily="18" charset="0"/>
              </a:rPr>
              <a:t> yields an integer quotient.</a:t>
            </a:r>
          </a:p>
          <a:p>
            <a:pPr lvl="1">
              <a:spcBef>
                <a:spcPts val="400"/>
              </a:spcBef>
            </a:pPr>
            <a:r>
              <a:rPr lang="en-US" altLang="zh-TW" sz="2200" dirty="0">
                <a:solidFill>
                  <a:srgbClr val="000000"/>
                </a:solidFill>
                <a:latin typeface="Times New Roman" panose="02020603050405020304" pitchFamily="18" charset="0"/>
              </a:rPr>
              <a:t>Any fractional part in integer division is discarded (i.e., </a:t>
            </a:r>
            <a:r>
              <a:rPr lang="en-US" altLang="zh-TW" sz="2200" dirty="0">
                <a:solidFill>
                  <a:srgbClr val="0000FF"/>
                </a:solidFill>
                <a:latin typeface="Times New Roman" panose="02020603050405020304" pitchFamily="18" charset="0"/>
              </a:rPr>
              <a:t>truncated</a:t>
            </a:r>
            <a:r>
              <a:rPr lang="en-US" altLang="zh-TW" sz="2200" dirty="0">
                <a:solidFill>
                  <a:srgbClr val="000000"/>
                </a:solidFill>
                <a:latin typeface="Times New Roman" panose="02020603050405020304" pitchFamily="18" charset="0"/>
              </a:rPr>
              <a:t>) without rounding.</a:t>
            </a:r>
          </a:p>
          <a:p>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percent sign </a:t>
            </a:r>
            <a:r>
              <a:rPr lang="en-US" altLang="zh-TW" dirty="0">
                <a:solidFill>
                  <a:srgbClr val="000000"/>
                </a:solidFill>
                <a:latin typeface="Times New Roman" panose="02020603050405020304" pitchFamily="18" charset="0"/>
              </a:rPr>
              <a:t>(</a:t>
            </a:r>
            <a:r>
              <a:rPr lang="en-US" altLang="zh-TW" dirty="0">
                <a:solidFill>
                  <a:srgbClr val="0000FF"/>
                </a:solidFill>
                <a:latin typeface="LucidaSansTypewriter" pitchFamily="49" charset="0"/>
              </a:rPr>
              <a:t>%</a:t>
            </a:r>
            <a:r>
              <a:rPr lang="en-US" altLang="zh-TW" dirty="0">
                <a:solidFill>
                  <a:srgbClr val="000000"/>
                </a:solidFill>
                <a:latin typeface="Times New Roman" panose="02020603050405020304" pitchFamily="18" charset="0"/>
              </a:rPr>
              <a:t>)</a:t>
            </a:r>
            <a:r>
              <a:rPr lang="en-US" altLang="zh-TW" dirty="0">
                <a:solidFill>
                  <a:srgbClr val="0000FF"/>
                </a:solidFill>
                <a:latin typeface="Times New Roman" panose="02020603050405020304" pitchFamily="18" charset="0"/>
              </a:rPr>
              <a:t> </a:t>
            </a:r>
            <a:r>
              <a:rPr lang="en-US" altLang="zh-TW" dirty="0">
                <a:solidFill>
                  <a:srgbClr val="000000"/>
                </a:solidFill>
                <a:latin typeface="Times New Roman" panose="02020603050405020304" pitchFamily="18" charset="0"/>
              </a:rPr>
              <a:t>is the </a:t>
            </a:r>
            <a:r>
              <a:rPr lang="en-US" altLang="zh-TW" dirty="0">
                <a:solidFill>
                  <a:srgbClr val="0000FF"/>
                </a:solidFill>
                <a:latin typeface="Times New Roman" panose="02020603050405020304" pitchFamily="18" charset="0"/>
              </a:rPr>
              <a:t>modulus</a:t>
            </a:r>
            <a:r>
              <a:rPr lang="en-US" altLang="zh-TW" dirty="0">
                <a:solidFill>
                  <a:srgbClr val="000000"/>
                </a:solidFill>
                <a:latin typeface="Times New Roman" panose="02020603050405020304" pitchFamily="18" charset="0"/>
              </a:rPr>
              <a:t> operator.</a:t>
            </a:r>
          </a:p>
          <a:p>
            <a:pPr lvl="1">
              <a:spcBef>
                <a:spcPts val="400"/>
              </a:spcBef>
            </a:pPr>
            <a:r>
              <a:rPr lang="en-US" altLang="zh-TW" sz="2200" dirty="0">
                <a:latin typeface="Times New Roman" panose="02020603050405020304" pitchFamily="18" charset="0"/>
              </a:rPr>
              <a:t>The modulus operator</a:t>
            </a:r>
            <a:r>
              <a:rPr lang="en-US" altLang="zh-TW" sz="2200" dirty="0">
                <a:solidFill>
                  <a:srgbClr val="000000"/>
                </a:solidFill>
                <a:latin typeface="Times New Roman" panose="02020603050405020304" pitchFamily="18" charset="0"/>
              </a:rPr>
              <a:t> provides the </a:t>
            </a:r>
            <a:r>
              <a:rPr lang="en-US" altLang="zh-TW" sz="2200" dirty="0">
                <a:solidFill>
                  <a:srgbClr val="0000FF"/>
                </a:solidFill>
                <a:latin typeface="Times New Roman" panose="02020603050405020304" pitchFamily="18" charset="0"/>
              </a:rPr>
              <a:t>remainder</a:t>
            </a:r>
            <a:r>
              <a:rPr lang="en-US" altLang="zh-TW" sz="2200" dirty="0">
                <a:solidFill>
                  <a:srgbClr val="000000"/>
                </a:solidFill>
                <a:latin typeface="Times New Roman" panose="02020603050405020304" pitchFamily="18" charset="0"/>
              </a:rPr>
              <a:t> after integer division.</a:t>
            </a:r>
          </a:p>
          <a:p>
            <a:pPr lvl="1">
              <a:spcBef>
                <a:spcPts val="400"/>
              </a:spcBef>
            </a:pPr>
            <a:r>
              <a:rPr lang="en-US" altLang="zh-TW" sz="2200" dirty="0">
                <a:solidFill>
                  <a:srgbClr val="000000"/>
                </a:solidFill>
                <a:latin typeface="Times New Roman" panose="02020603050405020304" pitchFamily="18" charset="0"/>
              </a:rPr>
              <a:t>The modulus operator can be used only with integer operands.</a:t>
            </a:r>
          </a:p>
          <a:p>
            <a:endParaRPr lang="zh-TW" altLang="en-US" dirty="0"/>
          </a:p>
        </p:txBody>
      </p:sp>
    </p:spTree>
    <p:extLst>
      <p:ext uri="{BB962C8B-B14F-4D97-AF65-F5344CB8AC3E}">
        <p14:creationId xmlns:p14="http://schemas.microsoft.com/office/powerpoint/2010/main" val="332820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F6445A-4580-CF4B-81E6-A3E5D004F875}"/>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02EF63A6-7351-6748-A489-E0F19FDE100B}"/>
              </a:ext>
            </a:extLst>
          </p:cNvPr>
          <p:cNvSpPr>
            <a:spLocks noGrp="1"/>
          </p:cNvSpPr>
          <p:nvPr>
            <p:ph type="title"/>
          </p:nvPr>
        </p:nvSpPr>
        <p:spPr/>
        <p:txBody>
          <a:bodyPr/>
          <a:lstStyle/>
          <a:p>
            <a:r>
              <a:rPr lang="en-US" dirty="0"/>
              <a:t>Writing Arithmetic Statement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CA4C005-5B5B-6541-BE67-DF6C16AEBA8D}"/>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Arithmetic expressions in C++ must be entered into the computer in </a:t>
                </a:r>
                <a:r>
                  <a:rPr lang="en-US" altLang="zh-TW" dirty="0">
                    <a:solidFill>
                      <a:srgbClr val="0000FF"/>
                    </a:solidFill>
                    <a:latin typeface="Times New Roman" panose="02020603050405020304" pitchFamily="18" charset="0"/>
                  </a:rPr>
                  <a:t>straight-line form</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Expressions such as “</a:t>
                </a:r>
                <a:r>
                  <a:rPr lang="en-US" altLang="zh-TW" dirty="0">
                    <a:solidFill>
                      <a:srgbClr val="000000"/>
                    </a:solidFill>
                    <a:latin typeface="Lucida Console" panose="020B0609040504020204" pitchFamily="49" charset="0"/>
                  </a:rPr>
                  <a:t>a</a:t>
                </a:r>
                <a:r>
                  <a:rPr lang="en-US" altLang="zh-TW" dirty="0">
                    <a:solidFill>
                      <a:srgbClr val="000000"/>
                    </a:solidFill>
                    <a:latin typeface="Times New Roman" panose="02020603050405020304" pitchFamily="18" charset="0"/>
                  </a:rPr>
                  <a:t> divided by </a:t>
                </a:r>
                <a:r>
                  <a:rPr lang="en-US" altLang="zh-TW" dirty="0">
                    <a:solidFill>
                      <a:srgbClr val="000000"/>
                    </a:solidFill>
                    <a:latin typeface="Lucida Console" panose="020B0609040504020204" pitchFamily="49" charset="0"/>
                  </a:rPr>
                  <a:t>b</a:t>
                </a:r>
                <a:r>
                  <a:rPr lang="en-US" altLang="zh-TW" dirty="0">
                    <a:solidFill>
                      <a:srgbClr val="000000"/>
                    </a:solidFill>
                    <a:latin typeface="Times New Roman" panose="02020603050405020304" pitchFamily="18" charset="0"/>
                  </a:rPr>
                  <a:t>” must be written as </a:t>
                </a:r>
                <a:r>
                  <a:rPr lang="en-US" altLang="zh-TW" dirty="0">
                    <a:solidFill>
                      <a:srgbClr val="000000"/>
                    </a:solidFill>
                    <a:latin typeface="Lucida Console" panose="020B0609040504020204" pitchFamily="49" charset="0"/>
                  </a:rPr>
                  <a:t>a</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b</a:t>
                </a:r>
                <a:r>
                  <a:rPr lang="en-US" altLang="zh-TW" dirty="0">
                    <a:solidFill>
                      <a:srgbClr val="000000"/>
                    </a:solidFill>
                    <a:latin typeface="Times New Roman" panose="02020603050405020304" pitchFamily="18" charset="0"/>
                  </a:rPr>
                  <a:t>, so that all constants, variables and operators appear in a straight line.</a:t>
                </a:r>
              </a:p>
              <a:p>
                <a:pPr lvl="1"/>
                <a14:m>
                  <m:oMath xmlns:m="http://schemas.openxmlformats.org/officeDocument/2006/math">
                    <m:f>
                      <m:fPr>
                        <m:ctrlPr>
                          <a:rPr lang="en-US" altLang="zh-TW" sz="2200" i="1">
                            <a:solidFill>
                              <a:srgbClr val="000000"/>
                            </a:solidFill>
                            <a:latin typeface="Cambria Math" panose="02040503050406030204" pitchFamily="18" charset="0"/>
                          </a:rPr>
                        </m:ctrlPr>
                      </m:fPr>
                      <m:num>
                        <m:r>
                          <a:rPr lang="en-US" altLang="zh-TW" sz="2200" i="1">
                            <a:solidFill>
                              <a:srgbClr val="000000"/>
                            </a:solidFill>
                            <a:latin typeface="Cambria Math" panose="02040503050406030204" pitchFamily="18" charset="0"/>
                          </a:rPr>
                          <m:t>𝑎</m:t>
                        </m:r>
                      </m:num>
                      <m:den>
                        <m:r>
                          <a:rPr lang="en-US" altLang="zh-TW" sz="2200" i="1">
                            <a:solidFill>
                              <a:srgbClr val="000000"/>
                            </a:solidFill>
                            <a:latin typeface="Cambria Math" panose="02040503050406030204" pitchFamily="18" charset="0"/>
                          </a:rPr>
                          <m:t>𝑏</m:t>
                        </m:r>
                      </m:den>
                    </m:f>
                  </m:oMath>
                </a14:m>
                <a:r>
                  <a:rPr lang="en-US" altLang="zh-TW" sz="2200" dirty="0">
                    <a:solidFill>
                      <a:srgbClr val="000000"/>
                    </a:solidFill>
                    <a:latin typeface="Times New Roman" panose="02020603050405020304" pitchFamily="18" charset="0"/>
                  </a:rPr>
                  <a:t> is not acceptable</a:t>
                </a:r>
              </a:p>
              <a:p>
                <a:r>
                  <a:rPr lang="en-US" altLang="zh-TW" dirty="0">
                    <a:solidFill>
                      <a:srgbClr val="000000"/>
                    </a:solidFill>
                    <a:latin typeface="Times New Roman" panose="02020603050405020304" pitchFamily="18" charset="0"/>
                  </a:rPr>
                  <a:t>Parentheses are used in C++ expressions in the same manner as in algebraic expressions.</a:t>
                </a:r>
              </a:p>
              <a:p>
                <a:r>
                  <a:rPr lang="en-US" altLang="zh-TW" dirty="0">
                    <a:solidFill>
                      <a:srgbClr val="000000"/>
                    </a:solidFill>
                    <a:latin typeface="Times New Roman" panose="02020603050405020304" pitchFamily="18" charset="0"/>
                  </a:rPr>
                  <a:t>For example, to multiply </a:t>
                </a:r>
                <a:r>
                  <a:rPr lang="en-US" altLang="zh-TW" dirty="0">
                    <a:solidFill>
                      <a:srgbClr val="000000"/>
                    </a:solidFill>
                    <a:latin typeface="Lucida Console" panose="020B0609040504020204" pitchFamily="49" charset="0"/>
                  </a:rPr>
                  <a:t>a</a:t>
                </a:r>
                <a:r>
                  <a:rPr lang="en-US" altLang="zh-TW" dirty="0">
                    <a:solidFill>
                      <a:srgbClr val="000000"/>
                    </a:solidFill>
                    <a:latin typeface="Times New Roman" panose="02020603050405020304" pitchFamily="18" charset="0"/>
                  </a:rPr>
                  <a:t> times the quantity </a:t>
                </a:r>
                <a:r>
                  <a:rPr lang="en-US" altLang="zh-TW" dirty="0">
                    <a:solidFill>
                      <a:srgbClr val="000000"/>
                    </a:solidFill>
                    <a:latin typeface="Lucida Console" panose="020B0609040504020204" pitchFamily="49" charset="0"/>
                  </a:rPr>
                  <a:t>b</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c</a:t>
                </a:r>
                <a:r>
                  <a:rPr lang="en-US" altLang="zh-TW" dirty="0">
                    <a:solidFill>
                      <a:srgbClr val="000000"/>
                    </a:solidFill>
                    <a:latin typeface="Times New Roman" panose="02020603050405020304" pitchFamily="18" charset="0"/>
                  </a:rPr>
                  <a:t>, we write  </a:t>
                </a:r>
                <a:r>
                  <a:rPr lang="en-US" altLang="zh-TW" dirty="0">
                    <a:solidFill>
                      <a:srgbClr val="000000"/>
                    </a:solidFill>
                    <a:latin typeface="Lucida Console" panose="020B0609040504020204" pitchFamily="49" charset="0"/>
                  </a:rPr>
                  <a:t>a *</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b</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c</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a:t>
                </a:r>
              </a:p>
            </p:txBody>
          </p:sp>
        </mc:Choice>
        <mc:Fallback xmlns="">
          <p:sp>
            <p:nvSpPr>
              <p:cNvPr id="4" name="Content Placeholder 3">
                <a:extLst>
                  <a:ext uri="{FF2B5EF4-FFF2-40B4-BE49-F238E27FC236}">
                    <a16:creationId xmlns:a16="http://schemas.microsoft.com/office/drawing/2014/main" id="{7CA4C005-5B5B-6541-BE67-DF6C16AEBA8D}"/>
                  </a:ext>
                </a:extLst>
              </p:cNvPr>
              <p:cNvSpPr>
                <a:spLocks noGrp="1" noRot="1" noChangeAspect="1" noMove="1" noResize="1" noEditPoints="1" noAdjustHandles="1" noChangeArrowheads="1" noChangeShapeType="1" noTextEdit="1"/>
              </p:cNvSpPr>
              <p:nvPr>
                <p:ph idx="1"/>
              </p:nvPr>
            </p:nvSpPr>
            <p:spPr>
              <a:blipFill>
                <a:blip r:embed="rId3"/>
                <a:stretch>
                  <a:fillRect l="-1286" t="-1362" r="-2733"/>
                </a:stretch>
              </a:blipFill>
            </p:spPr>
            <p:txBody>
              <a:bodyPr/>
              <a:lstStyle/>
              <a:p>
                <a:r>
                  <a:rPr lang="en-US">
                    <a:noFill/>
                  </a:rPr>
                  <a:t> </a:t>
                </a:r>
              </a:p>
            </p:txBody>
          </p:sp>
        </mc:Fallback>
      </mc:AlternateContent>
    </p:spTree>
    <p:extLst>
      <p:ext uri="{BB962C8B-B14F-4D97-AF65-F5344CB8AC3E}">
        <p14:creationId xmlns:p14="http://schemas.microsoft.com/office/powerpoint/2010/main" val="341743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623E6-0724-FF40-A108-3FAF9C69C428}"/>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525D8F9F-C15C-1346-ADED-11D09EAA7FA2}"/>
              </a:ext>
            </a:extLst>
          </p:cNvPr>
          <p:cNvSpPr>
            <a:spLocks noGrp="1"/>
          </p:cNvSpPr>
          <p:nvPr>
            <p:ph type="title"/>
          </p:nvPr>
        </p:nvSpPr>
        <p:spPr/>
        <p:txBody>
          <a:bodyPr/>
          <a:lstStyle/>
          <a:p>
            <a:r>
              <a:rPr lang="en-US" dirty="0"/>
              <a:t>Announcement </a:t>
            </a:r>
          </a:p>
        </p:txBody>
      </p:sp>
      <p:sp>
        <p:nvSpPr>
          <p:cNvPr id="4" name="Content Placeholder 3">
            <a:extLst>
              <a:ext uri="{FF2B5EF4-FFF2-40B4-BE49-F238E27FC236}">
                <a16:creationId xmlns:a16="http://schemas.microsoft.com/office/drawing/2014/main" id="{5C0BE40C-2AB3-C343-A27A-19692AC3A800}"/>
              </a:ext>
            </a:extLst>
          </p:cNvPr>
          <p:cNvSpPr>
            <a:spLocks noGrp="1"/>
          </p:cNvSpPr>
          <p:nvPr>
            <p:ph idx="1"/>
          </p:nvPr>
        </p:nvSpPr>
        <p:spPr/>
        <p:txBody>
          <a:bodyPr/>
          <a:lstStyle/>
          <a:p>
            <a:r>
              <a:rPr lang="en-US" dirty="0"/>
              <a:t>Programming Assignment 1 is due this Wed (9/2)</a:t>
            </a:r>
          </a:p>
          <a:p>
            <a:pPr lvl="1"/>
            <a:r>
              <a:rPr lang="en-US" dirty="0"/>
              <a:t>Email your solution to your LAB session TA</a:t>
            </a:r>
          </a:p>
          <a:p>
            <a:pPr lvl="1"/>
            <a:r>
              <a:rPr lang="en-US" dirty="0"/>
              <a:t>Yasin: </a:t>
            </a:r>
            <a:r>
              <a:rPr lang="en-US" u="sng" dirty="0">
                <a:hlinkClick r:id="rId3"/>
              </a:rPr>
              <a:t>yasin.zamani@gmail.com</a:t>
            </a:r>
            <a:endParaRPr lang="en-US" dirty="0"/>
          </a:p>
          <a:p>
            <a:pPr lvl="2"/>
            <a:r>
              <a:rPr lang="en-US" dirty="0"/>
              <a:t>Section 43: 11:50-12:40 PM</a:t>
            </a:r>
          </a:p>
          <a:p>
            <a:pPr lvl="2"/>
            <a:r>
              <a:rPr lang="en-US" dirty="0"/>
              <a:t>Section 44: 12:55-01:45 PM</a:t>
            </a:r>
          </a:p>
          <a:p>
            <a:pPr lvl="1"/>
            <a:r>
              <a:rPr lang="en-US" dirty="0"/>
              <a:t>Dian-</a:t>
            </a:r>
            <a:r>
              <a:rPr lang="en-US" dirty="0" err="1"/>
              <a:t>Lun</a:t>
            </a:r>
            <a:r>
              <a:rPr lang="en-US" dirty="0"/>
              <a:t>: </a:t>
            </a:r>
            <a:r>
              <a:rPr lang="en-US" u="sng" dirty="0">
                <a:hlinkClick r:id="rId4"/>
              </a:rPr>
              <a:t>Dian-Lun.Lin@utah.edu</a:t>
            </a:r>
            <a:endParaRPr lang="en-US" dirty="0"/>
          </a:p>
          <a:p>
            <a:pPr lvl="2"/>
            <a:r>
              <a:rPr lang="en-US" dirty="0"/>
              <a:t>Section 41: 9:40-10:30 AM</a:t>
            </a:r>
          </a:p>
          <a:p>
            <a:pPr lvl="2"/>
            <a:r>
              <a:rPr lang="en-US" dirty="0"/>
              <a:t>Section 42: 10:45-11:35 AM</a:t>
            </a:r>
          </a:p>
          <a:p>
            <a:pPr lvl="2"/>
            <a:r>
              <a:rPr lang="en-US" dirty="0"/>
              <a:t>Section 45: 8:35-9:25 AM</a:t>
            </a:r>
          </a:p>
        </p:txBody>
      </p:sp>
    </p:spTree>
    <p:extLst>
      <p:ext uri="{BB962C8B-B14F-4D97-AF65-F5344CB8AC3E}">
        <p14:creationId xmlns:p14="http://schemas.microsoft.com/office/powerpoint/2010/main" val="1515161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641AA7-61C1-4148-A8F7-1826358CB7C6}"/>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397FC210-EE72-FF4F-9451-F5BC5206A6C8}"/>
              </a:ext>
            </a:extLst>
          </p:cNvPr>
          <p:cNvSpPr>
            <a:spLocks noGrp="1"/>
          </p:cNvSpPr>
          <p:nvPr>
            <p:ph type="title"/>
          </p:nvPr>
        </p:nvSpPr>
        <p:spPr/>
        <p:txBody>
          <a:bodyPr/>
          <a:lstStyle/>
          <a:p>
            <a:r>
              <a:rPr lang="en-US" dirty="0"/>
              <a:t>Operator Precedence</a:t>
            </a:r>
          </a:p>
        </p:txBody>
      </p:sp>
      <p:sp>
        <p:nvSpPr>
          <p:cNvPr id="4" name="Content Placeholder 3">
            <a:extLst>
              <a:ext uri="{FF2B5EF4-FFF2-40B4-BE49-F238E27FC236}">
                <a16:creationId xmlns:a16="http://schemas.microsoft.com/office/drawing/2014/main" id="{38117073-44CE-494A-AE2F-04B0F0EC7AE0}"/>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C++ applies the operators in arithmetic expressions in a precise sequence determined by the following </a:t>
            </a:r>
            <a:r>
              <a:rPr lang="en-US" altLang="zh-TW" dirty="0">
                <a:solidFill>
                  <a:srgbClr val="0000FF"/>
                </a:solidFill>
                <a:latin typeface="Times New Roman" panose="02020603050405020304" pitchFamily="18" charset="0"/>
              </a:rPr>
              <a:t>rules of operator precedence</a:t>
            </a:r>
            <a:r>
              <a:rPr lang="en-US" altLang="zh-TW" dirty="0">
                <a:solidFill>
                  <a:srgbClr val="000000"/>
                </a:solidFill>
                <a:latin typeface="Times New Roman" panose="02020603050405020304" pitchFamily="18" charset="0"/>
              </a:rPr>
              <a:t>, which are generally the same as those followed in algebra.</a:t>
            </a:r>
          </a:p>
          <a:p>
            <a:endParaRPr lang="zh-TW" altLang="en-US" dirty="0"/>
          </a:p>
          <a:p>
            <a:endParaRPr lang="en-US" dirty="0"/>
          </a:p>
        </p:txBody>
      </p:sp>
      <p:pic>
        <p:nvPicPr>
          <p:cNvPr id="5" name="Picture 1" descr="cpphtp7LOV_02slides_Page_29.png">
            <a:extLst>
              <a:ext uri="{FF2B5EF4-FFF2-40B4-BE49-F238E27FC236}">
                <a16:creationId xmlns:a16="http://schemas.microsoft.com/office/drawing/2014/main" id="{07299043-B067-3947-BE0B-BC5E915AA45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5511" t="6483" r="22833" b="46441"/>
          <a:stretch/>
        </p:blipFill>
        <p:spPr bwMode="auto">
          <a:xfrm>
            <a:off x="721430" y="3301764"/>
            <a:ext cx="7701139" cy="307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67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3621D9-52C2-8F4C-97A0-F415714213A0}"/>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DF08773A-C356-AA49-BB87-2474D945C79D}"/>
              </a:ext>
            </a:extLst>
          </p:cNvPr>
          <p:cNvSpPr>
            <a:spLocks noGrp="1"/>
          </p:cNvSpPr>
          <p:nvPr>
            <p:ph type="title"/>
          </p:nvPr>
        </p:nvSpPr>
        <p:spPr/>
        <p:txBody>
          <a:bodyPr>
            <a:normAutofit fontScale="90000"/>
          </a:bodyPr>
          <a:lstStyle/>
          <a:p>
            <a:r>
              <a:rPr lang="en-US" dirty="0"/>
              <a:t>All Statements are Character by Character</a:t>
            </a:r>
          </a:p>
        </p:txBody>
      </p:sp>
      <p:sp>
        <p:nvSpPr>
          <p:cNvPr id="4" name="Content Placeholder 3">
            <a:extLst>
              <a:ext uri="{FF2B5EF4-FFF2-40B4-BE49-F238E27FC236}">
                <a16:creationId xmlns:a16="http://schemas.microsoft.com/office/drawing/2014/main" id="{5801D67A-6C10-0E4B-8FFE-AD65F32D8B2A}"/>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There is no arithmetic operator for exponentiation in C++, so </a:t>
            </a:r>
            <a:r>
              <a:rPr lang="en-US" altLang="zh-TW" i="1" dirty="0">
                <a:solidFill>
                  <a:srgbClr val="000000"/>
                </a:solidFill>
                <a:latin typeface="Times New Roman" panose="02020603050405020304" pitchFamily="18" charset="0"/>
              </a:rPr>
              <a:t>x</a:t>
            </a:r>
            <a:r>
              <a:rPr lang="en-US" altLang="zh-TW" baseline="30000" dirty="0">
                <a:solidFill>
                  <a:srgbClr val="000000"/>
                </a:solidFill>
                <a:latin typeface="Times New Roman" panose="02020603050405020304" pitchFamily="18" charset="0"/>
              </a:rPr>
              <a:t>2</a:t>
            </a:r>
            <a:r>
              <a:rPr lang="en-US" altLang="zh-TW" dirty="0">
                <a:solidFill>
                  <a:srgbClr val="000000"/>
                </a:solidFill>
                <a:latin typeface="Times New Roman" panose="02020603050405020304" pitchFamily="18" charset="0"/>
              </a:rPr>
              <a:t> is represented as </a:t>
            </a:r>
            <a:r>
              <a:rPr lang="en-US" altLang="zh-TW" dirty="0">
                <a:solidFill>
                  <a:srgbClr val="000000"/>
                </a:solidFill>
                <a:latin typeface="Lucida Console" panose="020B0609040504020204" pitchFamily="49" charset="0"/>
              </a:rPr>
              <a:t>x</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x</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As in algebra, it’s acceptable to add unnecessary parentheses to make the expression clearer.</a:t>
            </a:r>
          </a:p>
          <a:p>
            <a:pPr lvl="1"/>
            <a:r>
              <a:rPr lang="en-US" altLang="zh-TW" dirty="0">
                <a:solidFill>
                  <a:srgbClr val="000000"/>
                </a:solidFill>
                <a:latin typeface="Times New Roman" panose="02020603050405020304" pitchFamily="18" charset="0"/>
              </a:rPr>
              <a:t>x = (a / b) * c  instead of  x = a / b * c</a:t>
            </a:r>
          </a:p>
          <a:p>
            <a:pPr lvl="1"/>
            <a:r>
              <a:rPr lang="en-US" altLang="zh-TW" dirty="0">
                <a:solidFill>
                  <a:srgbClr val="000000"/>
                </a:solidFill>
                <a:latin typeface="Times New Roman" panose="02020603050405020304" pitchFamily="18" charset="0"/>
              </a:rPr>
              <a:t>y = a + (b/c)  instead of x = a + b / c</a:t>
            </a:r>
          </a:p>
          <a:p>
            <a:r>
              <a:rPr lang="en-US" altLang="zh-TW" dirty="0">
                <a:solidFill>
                  <a:srgbClr val="000000"/>
                </a:solidFill>
                <a:latin typeface="Times New Roman" panose="02020603050405020304" pitchFamily="18" charset="0"/>
              </a:rPr>
              <a:t>These are called </a:t>
            </a:r>
            <a:r>
              <a:rPr lang="en-US" altLang="zh-TW" dirty="0">
                <a:solidFill>
                  <a:srgbClr val="0000FF"/>
                </a:solidFill>
                <a:latin typeface="Times New Roman" panose="02020603050405020304" pitchFamily="18" charset="0"/>
              </a:rPr>
              <a:t>redundant parentheses</a:t>
            </a:r>
            <a:r>
              <a:rPr lang="en-US" altLang="zh-TW" dirty="0">
                <a:solidFill>
                  <a:srgbClr val="000000"/>
                </a:solidFill>
                <a:latin typeface="Times New Roman" panose="02020603050405020304" pitchFamily="18" charset="0"/>
              </a:rPr>
              <a:t>.</a:t>
            </a:r>
          </a:p>
          <a:p>
            <a:pPr lvl="1"/>
            <a:r>
              <a:rPr lang="en-US" altLang="zh-TW" dirty="0">
                <a:solidFill>
                  <a:srgbClr val="000000"/>
                </a:solidFill>
                <a:latin typeface="Times New Roman" panose="02020603050405020304" pitchFamily="18" charset="0"/>
              </a:rPr>
              <a:t>Using redundant parentheses in complex arithmetic expressions can make the expressions clearer</a:t>
            </a:r>
          </a:p>
          <a:p>
            <a:endParaRPr lang="en-US" dirty="0"/>
          </a:p>
        </p:txBody>
      </p:sp>
    </p:spTree>
    <p:extLst>
      <p:ext uri="{BB962C8B-B14F-4D97-AF65-F5344CB8AC3E}">
        <p14:creationId xmlns:p14="http://schemas.microsoft.com/office/powerpoint/2010/main" val="1475443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DA3720-1EB5-2C4D-BA54-C35F697A3C1C}"/>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5B56C6F9-BEB8-0E41-8CFF-491027EE50C2}"/>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FFD07533-8174-A642-BC19-9AD6BB838B34}"/>
              </a:ext>
            </a:extLst>
          </p:cNvPr>
          <p:cNvSpPr>
            <a:spLocks noGrp="1"/>
          </p:cNvSpPr>
          <p:nvPr>
            <p:ph idx="1"/>
          </p:nvPr>
        </p:nvSpPr>
        <p:spPr/>
        <p:txBody>
          <a:bodyPr/>
          <a:lstStyle/>
          <a:p>
            <a:r>
              <a:rPr lang="en-US" altLang="zh-TW" sz="2400" i="1" dirty="0">
                <a:solidFill>
                  <a:srgbClr val="000000"/>
                </a:solidFill>
                <a:latin typeface="Times New Roman" panose="02020603050405020304" pitchFamily="18" charset="0"/>
              </a:rPr>
              <a:t>y = ax</a:t>
            </a:r>
            <a:r>
              <a:rPr lang="en-US" altLang="zh-TW" sz="2400" i="1" baseline="30000" dirty="0">
                <a:solidFill>
                  <a:srgbClr val="000000"/>
                </a:solidFill>
                <a:latin typeface="Times New Roman" panose="02020603050405020304" pitchFamily="18" charset="0"/>
              </a:rPr>
              <a:t>2 </a:t>
            </a:r>
            <a:r>
              <a:rPr lang="en-US" altLang="zh-TW" sz="2400" i="1" dirty="0">
                <a:solidFill>
                  <a:srgbClr val="000000"/>
                </a:solidFill>
                <a:latin typeface="Times New Roman" panose="02020603050405020304" pitchFamily="18" charset="0"/>
              </a:rPr>
              <a:t>+ bx + c</a:t>
            </a:r>
          </a:p>
          <a:p>
            <a:pPr lvl="1"/>
            <a:r>
              <a:rPr lang="en-US" altLang="zh-TW" sz="2000" dirty="0">
                <a:solidFill>
                  <a:srgbClr val="000000"/>
                </a:solidFill>
                <a:latin typeface="Lucida Console" panose="020B0609040504020204" pitchFamily="49" charset="0"/>
              </a:rPr>
              <a:t>y=(a*x*x)+(b*x)+c;</a:t>
            </a:r>
          </a:p>
          <a:p>
            <a:pPr lvl="1"/>
            <a:r>
              <a:rPr lang="en-US" altLang="zh-TW" sz="2000" dirty="0">
                <a:solidFill>
                  <a:srgbClr val="000000"/>
                </a:solidFill>
                <a:latin typeface="Times New Roman" panose="02020603050405020304" pitchFamily="18" charset="0"/>
              </a:rPr>
              <a:t>a=2, b=3, c=7, x=5</a:t>
            </a:r>
          </a:p>
          <a:p>
            <a:endParaRPr lang="zh-TW" altLang="en-US" dirty="0"/>
          </a:p>
          <a:p>
            <a:endParaRPr lang="en-US" dirty="0"/>
          </a:p>
        </p:txBody>
      </p:sp>
      <p:pic>
        <p:nvPicPr>
          <p:cNvPr id="5" name="Picture 1" descr="cpphtp7LOV_02slides_Page_32.png">
            <a:extLst>
              <a:ext uri="{FF2B5EF4-FFF2-40B4-BE49-F238E27FC236}">
                <a16:creationId xmlns:a16="http://schemas.microsoft.com/office/drawing/2014/main" id="{27821B93-6B44-534E-A014-DCB5B3540040}"/>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l="3937" t="6483" r="23621" b="15849"/>
          <a:stretch/>
        </p:blipFill>
        <p:spPr bwMode="auto">
          <a:xfrm>
            <a:off x="1447998" y="2664068"/>
            <a:ext cx="5869632" cy="382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452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CD4E47-D846-7E46-89CE-8A62E741696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47C712A5-F161-504A-9177-76E0DE56BCCB}"/>
              </a:ext>
            </a:extLst>
          </p:cNvPr>
          <p:cNvSpPr>
            <a:spLocks noGrp="1"/>
          </p:cNvSpPr>
          <p:nvPr>
            <p:ph type="title"/>
          </p:nvPr>
        </p:nvSpPr>
        <p:spPr/>
        <p:txBody>
          <a:bodyPr/>
          <a:lstStyle/>
          <a:p>
            <a:r>
              <a:rPr lang="en-US" dirty="0"/>
              <a:t>Practice</a:t>
            </a:r>
          </a:p>
        </p:txBody>
      </p:sp>
      <p:sp>
        <p:nvSpPr>
          <p:cNvPr id="4" name="Content Placeholder 3">
            <a:extLst>
              <a:ext uri="{FF2B5EF4-FFF2-40B4-BE49-F238E27FC236}">
                <a16:creationId xmlns:a16="http://schemas.microsoft.com/office/drawing/2014/main" id="{ED03CB52-20CE-CC4E-AD0C-FA5BBD9F344E}"/>
              </a:ext>
            </a:extLst>
          </p:cNvPr>
          <p:cNvSpPr>
            <a:spLocks noGrp="1"/>
          </p:cNvSpPr>
          <p:nvPr>
            <p:ph idx="1"/>
          </p:nvPr>
        </p:nvSpPr>
        <p:spPr>
          <a:xfrm>
            <a:off x="628650" y="1295944"/>
            <a:ext cx="7886700" cy="5283276"/>
          </a:xfrm>
        </p:spPr>
        <p:txBody>
          <a:bodyPr>
            <a:normAutofit/>
          </a:bodyPr>
          <a:lstStyle/>
          <a:p>
            <a:r>
              <a:rPr lang="en-US" dirty="0"/>
              <a:t>Evaluate the following expression and print the value of y, assuming all variables are integers</a:t>
            </a:r>
          </a:p>
          <a:p>
            <a:pPr marL="0" indent="0">
              <a:buNone/>
            </a:pPr>
            <a:endParaRPr lang="en-US" dirty="0"/>
          </a:p>
          <a:p>
            <a:pPr marL="0" indent="0">
              <a:buNone/>
            </a:pPr>
            <a:r>
              <a:rPr lang="en-US" dirty="0"/>
              <a:t>a = 2, b = 3, c = -5, d = 5, e = -12;</a:t>
            </a:r>
          </a:p>
          <a:p>
            <a:pPr marL="0" indent="0">
              <a:buNone/>
            </a:pPr>
            <a:r>
              <a:rPr lang="en-US" dirty="0"/>
              <a:t>y = (</a:t>
            </a:r>
            <a:r>
              <a:rPr lang="en-US" dirty="0" err="1"/>
              <a:t>a+b</a:t>
            </a:r>
            <a:r>
              <a:rPr lang="en-US" dirty="0"/>
              <a:t>)(c-d) + e</a:t>
            </a:r>
            <a:r>
              <a:rPr lang="en-US" baseline="30000" dirty="0"/>
              <a:t>3</a:t>
            </a:r>
            <a:r>
              <a:rPr lang="en-US" dirty="0"/>
              <a:t> + 20</a:t>
            </a:r>
          </a:p>
          <a:p>
            <a:pPr marL="0" indent="0">
              <a:buNone/>
            </a:pPr>
            <a:endParaRPr lang="en-US" baseline="30000" dirty="0"/>
          </a:p>
          <a:p>
            <a:pPr marL="0" indent="0">
              <a:buNone/>
            </a:pPr>
            <a:r>
              <a:rPr lang="en-US" dirty="0"/>
              <a:t>How many lines of assembly you see from compiler explorer? </a:t>
            </a:r>
            <a:r>
              <a:rPr lang="en-US" dirty="0">
                <a:hlinkClick r:id="rId3"/>
              </a:rPr>
              <a:t>https://godbolt.org/</a:t>
            </a:r>
            <a:endParaRPr lang="en-US" dirty="0"/>
          </a:p>
          <a:p>
            <a:pPr marL="0" indent="0">
              <a:buNone/>
            </a:pPr>
            <a:endParaRPr lang="en-US" dirty="0"/>
          </a:p>
          <a:p>
            <a:pPr marL="0" indent="0">
              <a:buNone/>
            </a:pPr>
            <a:r>
              <a:rPr lang="en-US" dirty="0"/>
              <a:t>What about enabling optimization –O3?</a:t>
            </a:r>
            <a:br>
              <a:rPr lang="en-US" dirty="0"/>
            </a:br>
            <a:endParaRPr lang="en-US" dirty="0"/>
          </a:p>
          <a:p>
            <a:pPr marL="0" indent="0">
              <a:buNone/>
            </a:pPr>
            <a:endParaRPr lang="en-US" baseline="30000" dirty="0"/>
          </a:p>
        </p:txBody>
      </p:sp>
      <p:pic>
        <p:nvPicPr>
          <p:cNvPr id="6" name="Picture 5">
            <a:extLst>
              <a:ext uri="{FF2B5EF4-FFF2-40B4-BE49-F238E27FC236}">
                <a16:creationId xmlns:a16="http://schemas.microsoft.com/office/drawing/2014/main" id="{7D963802-B04C-1847-8B96-9CC075AA44AA}"/>
              </a:ext>
            </a:extLst>
          </p:cNvPr>
          <p:cNvPicPr>
            <a:picLocks noChangeAspect="1"/>
          </p:cNvPicPr>
          <p:nvPr/>
        </p:nvPicPr>
        <p:blipFill>
          <a:blip r:embed="rId4"/>
          <a:stretch>
            <a:fillRect/>
          </a:stretch>
        </p:blipFill>
        <p:spPr>
          <a:xfrm>
            <a:off x="721111" y="5934192"/>
            <a:ext cx="4326673" cy="522430"/>
          </a:xfrm>
          <a:prstGeom prst="rect">
            <a:avLst/>
          </a:prstGeom>
        </p:spPr>
      </p:pic>
    </p:spTree>
    <p:extLst>
      <p:ext uri="{BB962C8B-B14F-4D97-AF65-F5344CB8AC3E}">
        <p14:creationId xmlns:p14="http://schemas.microsoft.com/office/powerpoint/2010/main" val="36643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F81250-8F7D-1E4F-AC57-F126EE38A78F}"/>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A532BA12-FDD0-2C4E-B275-78F40CEE9E12}"/>
              </a:ext>
            </a:extLst>
          </p:cNvPr>
          <p:cNvSpPr>
            <a:spLocks noGrp="1"/>
          </p:cNvSpPr>
          <p:nvPr>
            <p:ph type="title"/>
          </p:nvPr>
        </p:nvSpPr>
        <p:spPr/>
        <p:txBody>
          <a:bodyPr>
            <a:noAutofit/>
          </a:bodyPr>
          <a:lstStyle/>
          <a:p>
            <a:r>
              <a:rPr lang="en-US" sz="2800" dirty="0"/>
              <a:t>Decision Making: Equality and Relational Operators</a:t>
            </a:r>
          </a:p>
        </p:txBody>
      </p:sp>
      <p:sp>
        <p:nvSpPr>
          <p:cNvPr id="4" name="Content Placeholder 3">
            <a:extLst>
              <a:ext uri="{FF2B5EF4-FFF2-40B4-BE49-F238E27FC236}">
                <a16:creationId xmlns:a16="http://schemas.microsoft.com/office/drawing/2014/main" id="{F74976AA-DE63-6F47-B1DC-8633910E9599}"/>
              </a:ext>
            </a:extLst>
          </p:cNvPr>
          <p:cNvSpPr>
            <a:spLocks noGrp="1"/>
          </p:cNvSpPr>
          <p:nvPr>
            <p:ph idx="1"/>
          </p:nvPr>
        </p:nvSpPr>
        <p:spPr/>
        <p:txBody>
          <a:bodyPr>
            <a:normAutofit lnSpcReduction="10000"/>
          </a:bodyPr>
          <a:lstStyle/>
          <a:p>
            <a:pPr>
              <a:lnSpc>
                <a:spcPct val="95000"/>
              </a:lnSpc>
              <a:spcBef>
                <a:spcPts val="600"/>
              </a:spcBef>
            </a:pPr>
            <a:r>
              <a:rPr lang="en-US" altLang="zh-TW" sz="2500" dirty="0">
                <a:solidFill>
                  <a:srgbClr val="000000"/>
                </a:solidFill>
                <a:latin typeface="Times New Roman" panose="02020603050405020304" pitchFamily="18" charset="0"/>
              </a:rPr>
              <a:t>The </a:t>
            </a:r>
            <a:r>
              <a:rPr lang="en-US" altLang="zh-TW" sz="2500" dirty="0">
                <a:solidFill>
                  <a:srgbClr val="0000FF"/>
                </a:solidFill>
                <a:latin typeface="LucidaSansTypewriter" pitchFamily="49" charset="0"/>
              </a:rPr>
              <a:t>if</a:t>
            </a:r>
            <a:r>
              <a:rPr lang="en-US" altLang="zh-TW" sz="2500" dirty="0">
                <a:solidFill>
                  <a:srgbClr val="0000FF"/>
                </a:solidFill>
                <a:latin typeface="Times New Roman" panose="02020603050405020304" pitchFamily="18" charset="0"/>
              </a:rPr>
              <a:t> statement</a:t>
            </a:r>
            <a:r>
              <a:rPr lang="en-US" altLang="zh-TW" sz="2500" dirty="0">
                <a:solidFill>
                  <a:srgbClr val="000000"/>
                </a:solidFill>
                <a:latin typeface="Times New Roman" panose="02020603050405020304" pitchFamily="18" charset="0"/>
              </a:rPr>
              <a:t> allows a program to take alternative action based on whether a </a:t>
            </a:r>
            <a:r>
              <a:rPr lang="en-US" altLang="zh-TW" sz="2500" dirty="0">
                <a:solidFill>
                  <a:srgbClr val="0000FF"/>
                </a:solidFill>
                <a:latin typeface="Times New Roman" panose="02020603050405020304" pitchFamily="18" charset="0"/>
              </a:rPr>
              <a:t>condition</a:t>
            </a:r>
            <a:r>
              <a:rPr lang="en-US" altLang="zh-TW" sz="2500" dirty="0">
                <a:solidFill>
                  <a:srgbClr val="000000"/>
                </a:solidFill>
                <a:latin typeface="Times New Roman" panose="02020603050405020304" pitchFamily="18" charset="0"/>
              </a:rPr>
              <a:t> is true or false.</a:t>
            </a:r>
          </a:p>
          <a:p>
            <a:pPr>
              <a:lnSpc>
                <a:spcPct val="95000"/>
              </a:lnSpc>
              <a:spcBef>
                <a:spcPts val="600"/>
              </a:spcBef>
            </a:pPr>
            <a:r>
              <a:rPr lang="en-US" altLang="zh-TW" sz="2500" dirty="0">
                <a:solidFill>
                  <a:srgbClr val="000000"/>
                </a:solidFill>
                <a:latin typeface="Times New Roman" panose="02020603050405020304" pitchFamily="18" charset="0"/>
              </a:rPr>
              <a:t>If the condition is true, the statement in the body of the </a:t>
            </a:r>
            <a:r>
              <a:rPr lang="en-US" altLang="zh-TW" sz="2500" dirty="0">
                <a:solidFill>
                  <a:srgbClr val="000000"/>
                </a:solidFill>
                <a:latin typeface="Lucida Console" panose="020B0609040504020204" pitchFamily="49" charset="0"/>
              </a:rPr>
              <a:t>if</a:t>
            </a:r>
            <a:r>
              <a:rPr lang="en-US" altLang="zh-TW" sz="2500" dirty="0">
                <a:solidFill>
                  <a:srgbClr val="000000"/>
                </a:solidFill>
                <a:latin typeface="Times New Roman" panose="02020603050405020304" pitchFamily="18" charset="0"/>
              </a:rPr>
              <a:t> statement is executed.</a:t>
            </a:r>
          </a:p>
          <a:p>
            <a:pPr lvl="1">
              <a:lnSpc>
                <a:spcPct val="95000"/>
              </a:lnSpc>
              <a:spcBef>
                <a:spcPts val="600"/>
              </a:spcBef>
            </a:pPr>
            <a:r>
              <a:rPr lang="en-US" altLang="zh-TW" sz="2200" dirty="0">
                <a:solidFill>
                  <a:srgbClr val="000000"/>
                </a:solidFill>
                <a:latin typeface="Times New Roman" panose="02020603050405020304" pitchFamily="18" charset="0"/>
              </a:rPr>
              <a:t>Otherwise, the body statement is not executed.</a:t>
            </a:r>
          </a:p>
          <a:p>
            <a:pPr>
              <a:lnSpc>
                <a:spcPct val="95000"/>
              </a:lnSpc>
              <a:spcBef>
                <a:spcPts val="600"/>
              </a:spcBef>
            </a:pPr>
            <a:r>
              <a:rPr lang="en-US" altLang="zh-TW" sz="2500" dirty="0">
                <a:solidFill>
                  <a:srgbClr val="000000"/>
                </a:solidFill>
                <a:latin typeface="Times New Roman" panose="02020603050405020304" pitchFamily="18" charset="0"/>
              </a:rPr>
              <a:t>Conditions can be formed by using the </a:t>
            </a:r>
            <a:r>
              <a:rPr lang="en-US" altLang="zh-TW" sz="2500" dirty="0">
                <a:solidFill>
                  <a:srgbClr val="0000FF"/>
                </a:solidFill>
                <a:latin typeface="Times New Roman" panose="02020603050405020304" pitchFamily="18" charset="0"/>
              </a:rPr>
              <a:t>equality operators</a:t>
            </a:r>
            <a:r>
              <a:rPr lang="en-US" altLang="zh-TW" sz="2500" dirty="0">
                <a:solidFill>
                  <a:srgbClr val="000000"/>
                </a:solidFill>
                <a:latin typeface="Times New Roman" panose="02020603050405020304" pitchFamily="18" charset="0"/>
              </a:rPr>
              <a:t> and </a:t>
            </a:r>
            <a:r>
              <a:rPr lang="en-US" altLang="zh-TW" sz="2500" dirty="0">
                <a:solidFill>
                  <a:srgbClr val="0000FF"/>
                </a:solidFill>
                <a:latin typeface="Times New Roman" panose="02020603050405020304" pitchFamily="18" charset="0"/>
              </a:rPr>
              <a:t>relational operators</a:t>
            </a:r>
            <a:endParaRPr lang="en-US" altLang="zh-TW" sz="2500" dirty="0">
              <a:solidFill>
                <a:srgbClr val="000000"/>
              </a:solidFill>
              <a:latin typeface="Times New Roman" panose="02020603050405020304" pitchFamily="18" charset="0"/>
            </a:endParaRPr>
          </a:p>
          <a:p>
            <a:pPr>
              <a:lnSpc>
                <a:spcPct val="95000"/>
              </a:lnSpc>
              <a:spcBef>
                <a:spcPts val="600"/>
              </a:spcBef>
            </a:pPr>
            <a:r>
              <a:rPr lang="en-US" altLang="zh-TW" sz="2500" dirty="0">
                <a:solidFill>
                  <a:srgbClr val="000000"/>
                </a:solidFill>
                <a:latin typeface="Times New Roman" panose="02020603050405020304" pitchFamily="18" charset="0"/>
              </a:rPr>
              <a:t>The relational operators all have the same precedence level and associate left to right.</a:t>
            </a:r>
          </a:p>
          <a:p>
            <a:pPr>
              <a:lnSpc>
                <a:spcPct val="95000"/>
              </a:lnSpc>
              <a:spcBef>
                <a:spcPts val="600"/>
              </a:spcBef>
            </a:pPr>
            <a:r>
              <a:rPr lang="en-US" altLang="zh-TW" sz="2500" dirty="0">
                <a:solidFill>
                  <a:srgbClr val="000000"/>
                </a:solidFill>
                <a:latin typeface="Times New Roman" panose="02020603050405020304" pitchFamily="18" charset="0"/>
              </a:rPr>
              <a:t>The precedence level of equality operators is lower than that of the relational operators. (association is still left to right)</a:t>
            </a:r>
          </a:p>
          <a:p>
            <a:endParaRPr lang="zh-TW" altLang="en-US" dirty="0"/>
          </a:p>
          <a:p>
            <a:endParaRPr lang="en-US" dirty="0"/>
          </a:p>
        </p:txBody>
      </p:sp>
    </p:spTree>
    <p:extLst>
      <p:ext uri="{BB962C8B-B14F-4D97-AF65-F5344CB8AC3E}">
        <p14:creationId xmlns:p14="http://schemas.microsoft.com/office/powerpoint/2010/main" val="2821363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E90A15-2CD3-A140-8F2D-B982D5141EDC}"/>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DF1FB504-70BE-0447-9AE6-906B76C3FE82}"/>
              </a:ext>
            </a:extLst>
          </p:cNvPr>
          <p:cNvSpPr>
            <a:spLocks noGrp="1"/>
          </p:cNvSpPr>
          <p:nvPr>
            <p:ph type="title"/>
          </p:nvPr>
        </p:nvSpPr>
        <p:spPr/>
        <p:txBody>
          <a:bodyPr>
            <a:noAutofit/>
          </a:bodyPr>
          <a:lstStyle/>
          <a:p>
            <a:r>
              <a:rPr lang="en-US" sz="2800" dirty="0"/>
              <a:t>Decision Making: Equality and Relational Operators</a:t>
            </a:r>
          </a:p>
        </p:txBody>
      </p:sp>
      <p:pic>
        <p:nvPicPr>
          <p:cNvPr id="5" name="Picture 1" descr="cpphtp7LOV_02slides_Page_36.png">
            <a:extLst>
              <a:ext uri="{FF2B5EF4-FFF2-40B4-BE49-F238E27FC236}">
                <a16:creationId xmlns:a16="http://schemas.microsoft.com/office/drawing/2014/main" id="{EF6726D6-AB76-EF44-86D4-E5372664399D}"/>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3937" t="3240" r="19684" b="38532"/>
          <a:stretch/>
        </p:blipFill>
        <p:spPr bwMode="auto">
          <a:xfrm>
            <a:off x="0" y="1604651"/>
            <a:ext cx="9344409" cy="432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04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C5F5B4-535B-1045-9A95-55308F2B27F6}"/>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183AD12B-FB19-5C41-8CB4-055A85A4E7E2}"/>
              </a:ext>
            </a:extLst>
          </p:cNvPr>
          <p:cNvSpPr>
            <a:spLocks noGrp="1"/>
          </p:cNvSpPr>
          <p:nvPr>
            <p:ph type="title"/>
          </p:nvPr>
        </p:nvSpPr>
        <p:spPr/>
        <p:txBody>
          <a:bodyPr>
            <a:normAutofit fontScale="90000"/>
          </a:bodyPr>
          <a:lstStyle/>
          <a:p>
            <a:r>
              <a:rPr lang="en-US" dirty="0"/>
              <a:t>Equality operator “==“ vs Assignment “=“</a:t>
            </a:r>
          </a:p>
        </p:txBody>
      </p:sp>
      <p:sp>
        <p:nvSpPr>
          <p:cNvPr id="4" name="Content Placeholder 3">
            <a:extLst>
              <a:ext uri="{FF2B5EF4-FFF2-40B4-BE49-F238E27FC236}">
                <a16:creationId xmlns:a16="http://schemas.microsoft.com/office/drawing/2014/main" id="{49F45A87-BE0B-1A40-ACF7-0C562724E209}"/>
              </a:ext>
            </a:extLst>
          </p:cNvPr>
          <p:cNvSpPr>
            <a:spLocks noGrp="1"/>
          </p:cNvSpPr>
          <p:nvPr>
            <p:ph idx="1"/>
          </p:nvPr>
        </p:nvSpPr>
        <p:spPr/>
        <p:txBody>
          <a:bodyPr/>
          <a:lstStyle/>
          <a:p>
            <a:pPr marL="0" indent="0">
              <a:buNone/>
            </a:pPr>
            <a:r>
              <a:rPr lang="en-US" dirty="0"/>
              <a:t>Confusing the equality operator == with the assignment operator = results in logic errors!</a:t>
            </a:r>
          </a:p>
          <a:p>
            <a:pPr marL="0" indent="0">
              <a:buNone/>
            </a:pPr>
            <a:endParaRPr lang="en-US" dirty="0"/>
          </a:p>
          <a:p>
            <a:pPr marL="0" indent="0">
              <a:buNone/>
            </a:pPr>
            <a:r>
              <a:rPr lang="en-US" dirty="0"/>
              <a:t>The equality operator should be read “is equal to,” and the assignment operator should be read “gets” or “gets the value of” or “is assigning the value of .” </a:t>
            </a:r>
          </a:p>
          <a:p>
            <a:pPr marL="0" indent="0">
              <a:buNone/>
            </a:pPr>
            <a:endParaRPr lang="en-US" dirty="0"/>
          </a:p>
          <a:p>
            <a:pPr marL="0" indent="0">
              <a:buNone/>
            </a:pPr>
            <a:r>
              <a:rPr lang="en-US" dirty="0"/>
              <a:t>Some people prefer to read the equality operator as “double equals.”</a:t>
            </a:r>
          </a:p>
        </p:txBody>
      </p:sp>
    </p:spTree>
    <p:extLst>
      <p:ext uri="{BB962C8B-B14F-4D97-AF65-F5344CB8AC3E}">
        <p14:creationId xmlns:p14="http://schemas.microsoft.com/office/powerpoint/2010/main" val="1786175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91C25-C7E5-904D-9C63-9285E284F1D3}"/>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79C3C21D-629A-424E-8221-4F898BAFC162}"/>
              </a:ext>
            </a:extLst>
          </p:cNvPr>
          <p:cNvSpPr>
            <a:spLocks noGrp="1"/>
          </p:cNvSpPr>
          <p:nvPr>
            <p:ph type="title"/>
          </p:nvPr>
        </p:nvSpPr>
        <p:spPr/>
        <p:txBody>
          <a:bodyPr/>
          <a:lstStyle/>
          <a:p>
            <a:r>
              <a:rPr lang="en-US" dirty="0"/>
              <a:t>Example</a:t>
            </a:r>
          </a:p>
        </p:txBody>
      </p:sp>
      <p:pic>
        <p:nvPicPr>
          <p:cNvPr id="5" name="Picture 1" descr="cpphtp7LOV_02slides_Page_37.png">
            <a:extLst>
              <a:ext uri="{FF2B5EF4-FFF2-40B4-BE49-F238E27FC236}">
                <a16:creationId xmlns:a16="http://schemas.microsoft.com/office/drawing/2014/main" id="{C6820E7D-486E-9544-9C94-320E032B4218}"/>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1" r="15747" b="21356"/>
          <a:stretch/>
        </p:blipFill>
        <p:spPr bwMode="auto">
          <a:xfrm>
            <a:off x="457200" y="1124739"/>
            <a:ext cx="8291264" cy="470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1B2BD50-DBB3-B443-9A4D-85DB6A6B1600}"/>
              </a:ext>
            </a:extLst>
          </p:cNvPr>
          <p:cNvSpPr/>
          <p:nvPr/>
        </p:nvSpPr>
        <p:spPr>
          <a:xfrm>
            <a:off x="1363715" y="1631731"/>
            <a:ext cx="3145221" cy="2049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Tree>
    <p:extLst>
      <p:ext uri="{BB962C8B-B14F-4D97-AF65-F5344CB8AC3E}">
        <p14:creationId xmlns:p14="http://schemas.microsoft.com/office/powerpoint/2010/main" val="1678547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D367B-3140-3449-B37B-DEA3B82D8092}"/>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91CF0BE9-4E94-5D46-B96F-B56E0ED0CA13}"/>
              </a:ext>
            </a:extLst>
          </p:cNvPr>
          <p:cNvSpPr>
            <a:spLocks noGrp="1"/>
          </p:cNvSpPr>
          <p:nvPr>
            <p:ph type="title"/>
          </p:nvPr>
        </p:nvSpPr>
        <p:spPr/>
        <p:txBody>
          <a:bodyPr/>
          <a:lstStyle/>
          <a:p>
            <a:r>
              <a:rPr lang="en-US" dirty="0"/>
              <a:t>Example (cont’d)</a:t>
            </a:r>
          </a:p>
        </p:txBody>
      </p:sp>
      <p:pic>
        <p:nvPicPr>
          <p:cNvPr id="5" name="Picture 1" descr="cpphtp7LOV_02slides_Page_38.png">
            <a:extLst>
              <a:ext uri="{FF2B5EF4-FFF2-40B4-BE49-F238E27FC236}">
                <a16:creationId xmlns:a16="http://schemas.microsoft.com/office/drawing/2014/main" id="{F904DDD1-C331-4849-9E11-C826EA61FCAB}"/>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5747" b="22633"/>
          <a:stretch/>
        </p:blipFill>
        <p:spPr bwMode="auto">
          <a:xfrm>
            <a:off x="650309" y="1196752"/>
            <a:ext cx="8031955" cy="447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09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CCDDA-34D9-C844-AFB2-11E56CFE38EA}"/>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907DA870-2F0D-D748-9A3A-761022339470}"/>
              </a:ext>
            </a:extLst>
          </p:cNvPr>
          <p:cNvSpPr>
            <a:spLocks noGrp="1"/>
          </p:cNvSpPr>
          <p:nvPr>
            <p:ph type="title"/>
          </p:nvPr>
        </p:nvSpPr>
        <p:spPr/>
        <p:txBody>
          <a:bodyPr/>
          <a:lstStyle/>
          <a:p>
            <a:r>
              <a:rPr lang="en-US" dirty="0"/>
              <a:t>Example (cont’d)</a:t>
            </a:r>
          </a:p>
        </p:txBody>
      </p:sp>
      <p:pic>
        <p:nvPicPr>
          <p:cNvPr id="5" name="Picture 1" descr="cpphtp7LOV_02slides_Page_39.png">
            <a:extLst>
              <a:ext uri="{FF2B5EF4-FFF2-40B4-BE49-F238E27FC236}">
                <a16:creationId xmlns:a16="http://schemas.microsoft.com/office/drawing/2014/main" id="{47D3AA9C-1C26-994D-A191-A31DBD77175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3779" b="50912"/>
          <a:stretch/>
        </p:blipFill>
        <p:spPr bwMode="auto">
          <a:xfrm>
            <a:off x="251520" y="1704975"/>
            <a:ext cx="9067800" cy="313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90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623E6-0724-FF40-A108-3FAF9C69C428}"/>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525D8F9F-C15C-1346-ADED-11D09EAA7FA2}"/>
              </a:ext>
            </a:extLst>
          </p:cNvPr>
          <p:cNvSpPr>
            <a:spLocks noGrp="1"/>
          </p:cNvSpPr>
          <p:nvPr>
            <p:ph type="title"/>
          </p:nvPr>
        </p:nvSpPr>
        <p:spPr/>
        <p:txBody>
          <a:bodyPr/>
          <a:lstStyle/>
          <a:p>
            <a:r>
              <a:rPr lang="en-US" dirty="0"/>
              <a:t>Adding Two Integers </a:t>
            </a:r>
          </a:p>
        </p:txBody>
      </p:sp>
      <p:pic>
        <p:nvPicPr>
          <p:cNvPr id="6" name="Picture 1" descr="cpphtp7LOV_02slides_Page_13.png">
            <a:extLst>
              <a:ext uri="{FF2B5EF4-FFF2-40B4-BE49-F238E27FC236}">
                <a16:creationId xmlns:a16="http://schemas.microsoft.com/office/drawing/2014/main" id="{67876F89-049B-1046-9F38-86A6E4D6C771}"/>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241" r="19684" b="21054"/>
          <a:stretch/>
        </p:blipFill>
        <p:spPr bwMode="auto">
          <a:xfrm>
            <a:off x="407101" y="1263461"/>
            <a:ext cx="8338376" cy="489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93AD0061-55AE-2D49-8EA2-2B7CB9333E17}"/>
              </a:ext>
            </a:extLst>
          </p:cNvPr>
          <p:cNvSpPr/>
          <p:nvPr/>
        </p:nvSpPr>
        <p:spPr>
          <a:xfrm>
            <a:off x="1158763" y="1631731"/>
            <a:ext cx="3145221" cy="2049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a:t>// Comments starts with //</a:t>
            </a:r>
          </a:p>
        </p:txBody>
      </p:sp>
    </p:spTree>
    <p:extLst>
      <p:ext uri="{BB962C8B-B14F-4D97-AF65-F5344CB8AC3E}">
        <p14:creationId xmlns:p14="http://schemas.microsoft.com/office/powerpoint/2010/main" val="680315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9800AC-44F7-F748-BC07-F948EF0F3FE0}"/>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221AA5AF-D0C4-964B-8B22-7E9CEBEBC60A}"/>
              </a:ext>
            </a:extLst>
          </p:cNvPr>
          <p:cNvSpPr>
            <a:spLocks noGrp="1"/>
          </p:cNvSpPr>
          <p:nvPr>
            <p:ph type="title"/>
          </p:nvPr>
        </p:nvSpPr>
        <p:spPr/>
        <p:txBody>
          <a:bodyPr/>
          <a:lstStyle/>
          <a:p>
            <a:r>
              <a:rPr lang="en-US" dirty="0"/>
              <a:t>Line-by-Line Debrief</a:t>
            </a:r>
          </a:p>
        </p:txBody>
      </p:sp>
      <p:sp>
        <p:nvSpPr>
          <p:cNvPr id="5" name="內容版面配置區 2">
            <a:extLst>
              <a:ext uri="{FF2B5EF4-FFF2-40B4-BE49-F238E27FC236}">
                <a16:creationId xmlns:a16="http://schemas.microsoft.com/office/drawing/2014/main" id="{2F3222CB-A536-BA42-9BFD-63982235BB5A}"/>
              </a:ext>
            </a:extLst>
          </p:cNvPr>
          <p:cNvSpPr>
            <a:spLocks noGrp="1"/>
          </p:cNvSpPr>
          <p:nvPr>
            <p:ph idx="1"/>
          </p:nvPr>
        </p:nvSpPr>
        <p:spPr>
          <a:xfrm>
            <a:off x="521990" y="3321883"/>
            <a:ext cx="8229600" cy="3378815"/>
          </a:xfrm>
        </p:spPr>
        <p:txBody>
          <a:bodyPr>
            <a:normAutofit lnSpcReduction="10000"/>
          </a:bodyPr>
          <a:lstStyle/>
          <a:p>
            <a:pPr>
              <a:lnSpc>
                <a:spcPct val="95000"/>
              </a:lnSpc>
            </a:pPr>
            <a:r>
              <a:rPr lang="en-US" altLang="zh-TW" sz="2500" dirty="0">
                <a:solidFill>
                  <a:srgbClr val="000000"/>
                </a:solidFill>
                <a:latin typeface="Times New Roman" panose="02020603050405020304" pitchFamily="18" charset="0"/>
              </a:rPr>
              <a:t>After inserting the </a:t>
            </a:r>
            <a:r>
              <a:rPr lang="en-US" altLang="zh-TW" sz="2500" dirty="0">
                <a:solidFill>
                  <a:srgbClr val="0000FF"/>
                </a:solidFill>
                <a:latin typeface="Lucida Console" panose="020B0609040504020204" pitchFamily="49" charset="0"/>
              </a:rPr>
              <a:t>using</a:t>
            </a:r>
            <a:r>
              <a:rPr lang="en-US" altLang="zh-TW" sz="2500" dirty="0">
                <a:solidFill>
                  <a:srgbClr val="0000FF"/>
                </a:solidFill>
                <a:latin typeface="Times New Roman" panose="02020603050405020304" pitchFamily="18" charset="0"/>
              </a:rPr>
              <a:t> declarations</a:t>
            </a:r>
            <a:r>
              <a:rPr lang="en-US" altLang="zh-TW" sz="2500" dirty="0">
                <a:solidFill>
                  <a:srgbClr val="000000"/>
                </a:solidFill>
                <a:latin typeface="Times New Roman" panose="02020603050405020304" pitchFamily="18" charset="0"/>
              </a:rPr>
              <a:t>, we can write </a:t>
            </a:r>
            <a:r>
              <a:rPr lang="en-US" altLang="zh-TW" sz="2500" dirty="0" err="1">
                <a:solidFill>
                  <a:srgbClr val="000000"/>
                </a:solidFill>
                <a:latin typeface="Lucida Console" panose="020B0609040504020204" pitchFamily="49" charset="0"/>
              </a:rPr>
              <a:t>cout</a:t>
            </a:r>
            <a:r>
              <a:rPr lang="en-US" altLang="zh-TW" sz="2500" dirty="0">
                <a:solidFill>
                  <a:srgbClr val="000000"/>
                </a:solidFill>
                <a:latin typeface="Times New Roman" panose="02020603050405020304" pitchFamily="18" charset="0"/>
              </a:rPr>
              <a:t> instead of </a:t>
            </a:r>
            <a:r>
              <a:rPr lang="en-US" altLang="zh-TW" sz="2500" dirty="0" err="1">
                <a:solidFill>
                  <a:srgbClr val="000000"/>
                </a:solidFill>
                <a:latin typeface="Lucida Console" panose="020B0609040504020204" pitchFamily="49" charset="0"/>
              </a:rPr>
              <a:t>std</a:t>
            </a:r>
            <a:r>
              <a:rPr lang="en-US" altLang="zh-TW" sz="2500" dirty="0">
                <a:solidFill>
                  <a:srgbClr val="000000"/>
                </a:solidFill>
                <a:latin typeface="Lucida Console" panose="020B0609040504020204" pitchFamily="49" charset="0"/>
              </a:rPr>
              <a:t>::</a:t>
            </a:r>
            <a:r>
              <a:rPr lang="en-US" altLang="zh-TW" sz="2500" dirty="0" err="1">
                <a:solidFill>
                  <a:srgbClr val="000000"/>
                </a:solidFill>
                <a:latin typeface="Lucida Console" panose="020B0609040504020204" pitchFamily="49" charset="0"/>
              </a:rPr>
              <a:t>cout</a:t>
            </a:r>
            <a:r>
              <a:rPr lang="en-US" altLang="zh-TW" sz="2500" dirty="0">
                <a:solidFill>
                  <a:srgbClr val="000000"/>
                </a:solidFill>
                <a:latin typeface="Times New Roman" panose="02020603050405020304" pitchFamily="18" charset="0"/>
              </a:rPr>
              <a:t> in the remainder of the program.</a:t>
            </a:r>
            <a:endParaRPr lang="en-US" altLang="zh-TW" sz="2500" dirty="0">
              <a:solidFill>
                <a:srgbClr val="000000"/>
              </a:solidFill>
              <a:latin typeface="Lucida Console" panose="020B0609040504020204" pitchFamily="49" charset="0"/>
            </a:endParaRPr>
          </a:p>
          <a:p>
            <a:pPr lvl="1">
              <a:lnSpc>
                <a:spcPct val="95000"/>
              </a:lnSpc>
            </a:pPr>
            <a:r>
              <a:rPr lang="en-US" altLang="zh-TW" sz="2100" dirty="0" err="1">
                <a:solidFill>
                  <a:srgbClr val="000000"/>
                </a:solidFill>
                <a:latin typeface="Lucida Console" panose="020B0609040504020204" pitchFamily="49" charset="0"/>
              </a:rPr>
              <a:t>std</a:t>
            </a:r>
            <a:r>
              <a:rPr lang="en-US" altLang="zh-TW" sz="2100" dirty="0">
                <a:solidFill>
                  <a:srgbClr val="000000"/>
                </a:solidFill>
                <a:latin typeface="Lucida Console" panose="020B0609040504020204" pitchFamily="49" charset="0"/>
              </a:rPr>
              <a:t>::</a:t>
            </a:r>
            <a:r>
              <a:rPr lang="en-US" altLang="zh-TW" sz="2100" dirty="0" err="1">
                <a:solidFill>
                  <a:srgbClr val="000000"/>
                </a:solidFill>
                <a:latin typeface="Lucida Console" panose="020B0609040504020204" pitchFamily="49" charset="0"/>
              </a:rPr>
              <a:t>cin</a:t>
            </a:r>
            <a:r>
              <a:rPr lang="en-US" altLang="zh-TW" sz="2100" dirty="0">
                <a:solidFill>
                  <a:srgbClr val="000000"/>
                </a:solidFill>
                <a:latin typeface="Times New Roman" panose="02020603050405020304" pitchFamily="18" charset="0"/>
              </a:rPr>
              <a:t> </a:t>
            </a:r>
            <a:r>
              <a:rPr lang="en-US" altLang="zh-TW" sz="2100" dirty="0">
                <a:solidFill>
                  <a:srgbClr val="000000"/>
                </a:solidFill>
                <a:latin typeface="Times New Roman" panose="02020603050405020304" pitchFamily="18" charset="0"/>
                <a:sym typeface="Wingdings" panose="05000000000000000000" pitchFamily="2" charset="2"/>
              </a:rPr>
              <a:t> </a:t>
            </a:r>
            <a:r>
              <a:rPr lang="en-US" altLang="zh-TW" sz="2100" dirty="0" err="1">
                <a:solidFill>
                  <a:srgbClr val="000000"/>
                </a:solidFill>
                <a:latin typeface="Lucida Console" panose="020B0609040504020204" pitchFamily="49" charset="0"/>
              </a:rPr>
              <a:t>cin</a:t>
            </a:r>
            <a:r>
              <a:rPr lang="en-US" altLang="zh-TW" sz="2100" dirty="0">
                <a:solidFill>
                  <a:srgbClr val="000000"/>
                </a:solidFill>
                <a:latin typeface="Lucida Console" panose="020B0609040504020204" pitchFamily="49" charset="0"/>
              </a:rPr>
              <a:t>, </a:t>
            </a:r>
            <a:r>
              <a:rPr lang="en-US" altLang="zh-TW" sz="2100" dirty="0" err="1">
                <a:solidFill>
                  <a:srgbClr val="000000"/>
                </a:solidFill>
                <a:latin typeface="Lucida Console" panose="020B0609040504020204" pitchFamily="49" charset="0"/>
              </a:rPr>
              <a:t>std</a:t>
            </a:r>
            <a:r>
              <a:rPr lang="en-US" altLang="zh-TW" sz="2100" dirty="0">
                <a:solidFill>
                  <a:srgbClr val="000000"/>
                </a:solidFill>
                <a:latin typeface="Lucida Console" panose="020B0609040504020204" pitchFamily="49" charset="0"/>
              </a:rPr>
              <a:t>::</a:t>
            </a:r>
            <a:r>
              <a:rPr lang="en-US" altLang="zh-TW" sz="2100" dirty="0" err="1">
                <a:solidFill>
                  <a:srgbClr val="000000"/>
                </a:solidFill>
                <a:latin typeface="Lucida Console" panose="020B0609040504020204" pitchFamily="49" charset="0"/>
              </a:rPr>
              <a:t>endl</a:t>
            </a:r>
            <a:r>
              <a:rPr lang="en-US" altLang="zh-TW" sz="2100" dirty="0">
                <a:solidFill>
                  <a:srgbClr val="000000"/>
                </a:solidFill>
                <a:latin typeface="Lucida Console" panose="020B0609040504020204" pitchFamily="49" charset="0"/>
              </a:rPr>
              <a:t> </a:t>
            </a:r>
            <a:r>
              <a:rPr lang="en-US" altLang="zh-TW" sz="2100" dirty="0">
                <a:solidFill>
                  <a:srgbClr val="000000"/>
                </a:solidFill>
                <a:latin typeface="Lucida Console" panose="020B0609040504020204" pitchFamily="49" charset="0"/>
                <a:sym typeface="Wingdings" panose="05000000000000000000" pitchFamily="2" charset="2"/>
              </a:rPr>
              <a:t> </a:t>
            </a:r>
            <a:r>
              <a:rPr lang="en-US" altLang="zh-TW" sz="2100" dirty="0" err="1">
                <a:solidFill>
                  <a:srgbClr val="000000"/>
                </a:solidFill>
                <a:latin typeface="Lucida Console" panose="020B0609040504020204" pitchFamily="49" charset="0"/>
              </a:rPr>
              <a:t>endl</a:t>
            </a:r>
            <a:endParaRPr lang="en-US" altLang="zh-TW" sz="2100" dirty="0">
              <a:solidFill>
                <a:srgbClr val="000000"/>
              </a:solidFill>
              <a:latin typeface="Times New Roman" panose="02020603050405020304" pitchFamily="18" charset="0"/>
            </a:endParaRPr>
          </a:p>
          <a:p>
            <a:pPr>
              <a:lnSpc>
                <a:spcPct val="95000"/>
              </a:lnSpc>
            </a:pPr>
            <a:r>
              <a:rPr lang="en-US" altLang="zh-TW" sz="2500" dirty="0">
                <a:solidFill>
                  <a:srgbClr val="000000"/>
                </a:solidFill>
                <a:latin typeface="Times New Roman" panose="02020603050405020304" pitchFamily="18" charset="0"/>
              </a:rPr>
              <a:t>Many programmers prefer to use the declaration</a:t>
            </a:r>
          </a:p>
          <a:p>
            <a:pPr lvl="2">
              <a:lnSpc>
                <a:spcPct val="95000"/>
              </a:lnSpc>
              <a:buNone/>
            </a:pPr>
            <a:r>
              <a:rPr lang="en-US" altLang="zh-TW" dirty="0">
                <a:solidFill>
                  <a:srgbClr val="0000FF"/>
                </a:solidFill>
                <a:latin typeface="Lucida Console" panose="020B0609040504020204" pitchFamily="49" charset="0"/>
              </a:rPr>
              <a:t>using namespace </a:t>
            </a:r>
            <a:r>
              <a:rPr lang="en-US" altLang="zh-TW" dirty="0" err="1">
                <a:solidFill>
                  <a:srgbClr val="000000"/>
                </a:solidFill>
                <a:latin typeface="Lucida Console" panose="020B0609040504020204" pitchFamily="49" charset="0"/>
              </a:rPr>
              <a:t>std</a:t>
            </a:r>
            <a:r>
              <a:rPr lang="en-US" altLang="zh-TW" dirty="0">
                <a:solidFill>
                  <a:srgbClr val="000000"/>
                </a:solidFill>
                <a:latin typeface="Lucida Console" panose="020B0609040504020204" pitchFamily="49" charset="0"/>
              </a:rPr>
              <a:t>;</a:t>
            </a:r>
          </a:p>
          <a:p>
            <a:pPr>
              <a:lnSpc>
                <a:spcPct val="95000"/>
              </a:lnSpc>
              <a:buNone/>
            </a:pPr>
            <a:r>
              <a:rPr lang="en-US" altLang="zh-TW" sz="2500" dirty="0">
                <a:solidFill>
                  <a:srgbClr val="000000"/>
                </a:solidFill>
                <a:latin typeface="Times New Roman" panose="02020603050405020304" pitchFamily="18" charset="0"/>
              </a:rPr>
              <a:t>	which enables a program to use all the names in any standard C++ header file (such as </a:t>
            </a:r>
            <a:r>
              <a:rPr lang="en-US" altLang="zh-TW" sz="2500" dirty="0">
                <a:solidFill>
                  <a:srgbClr val="000000"/>
                </a:solidFill>
                <a:latin typeface="Lucida Console" panose="020B0609040504020204" pitchFamily="49" charset="0"/>
              </a:rPr>
              <a:t>&lt;iostream&gt;</a:t>
            </a:r>
            <a:r>
              <a:rPr lang="en-US" altLang="zh-TW" sz="2500" dirty="0">
                <a:solidFill>
                  <a:srgbClr val="000000"/>
                </a:solidFill>
                <a:latin typeface="Times New Roman" panose="02020603050405020304" pitchFamily="18" charset="0"/>
              </a:rPr>
              <a:t>).</a:t>
            </a:r>
          </a:p>
          <a:p>
            <a:pPr>
              <a:lnSpc>
                <a:spcPct val="95000"/>
              </a:lnSpc>
              <a:buNone/>
            </a:pPr>
            <a:r>
              <a:rPr lang="en-US" altLang="zh-TW" sz="2500" dirty="0">
                <a:solidFill>
                  <a:srgbClr val="000000"/>
                </a:solidFill>
                <a:latin typeface="Times New Roman" panose="02020603050405020304" pitchFamily="18" charset="0"/>
              </a:rPr>
              <a:t>  </a:t>
            </a:r>
            <a:r>
              <a:rPr lang="en-US" altLang="zh-TW" sz="2500" dirty="0">
                <a:solidFill>
                  <a:srgbClr val="FF0000"/>
                </a:solidFill>
                <a:latin typeface="Times New Roman" panose="02020603050405020304" pitchFamily="18" charset="0"/>
              </a:rPr>
              <a:t>=&gt; NEVER DO THIS (BAD BEHAVIOR)</a:t>
            </a:r>
          </a:p>
          <a:p>
            <a:endParaRPr lang="zh-TW" altLang="en-US" dirty="0"/>
          </a:p>
        </p:txBody>
      </p:sp>
      <p:pic>
        <p:nvPicPr>
          <p:cNvPr id="6" name="Picture 1" descr="cpphtp7LOV_02slides_Page_37.png">
            <a:extLst>
              <a:ext uri="{FF2B5EF4-FFF2-40B4-BE49-F238E27FC236}">
                <a16:creationId xmlns:a16="http://schemas.microsoft.com/office/drawing/2014/main" id="{6D8A53E1-9E9E-C642-A35A-11C064A37C71}"/>
              </a:ext>
            </a:extLst>
          </p:cNvPr>
          <p:cNvPicPr>
            <a:picLocks noGrp="1" noChangeAspect="1"/>
          </p:cNvPicPr>
          <p:nvPr isPhoto="1"/>
        </p:nvPicPr>
        <p:blipFill>
          <a:blip r:embed="rId3">
            <a:extLst>
              <a:ext uri="{28A0092B-C50C-407E-A947-70E740481C1C}">
                <a14:useLocalDpi xmlns:a14="http://schemas.microsoft.com/office/drawing/2010/main" val="0"/>
              </a:ext>
            </a:extLst>
          </a:blip>
          <a:srcRect l="3937" t="6483" r="23621" b="64828"/>
          <a:stretch>
            <a:fillRect/>
          </a:stretch>
        </p:blipFill>
        <p:spPr bwMode="auto">
          <a:xfrm>
            <a:off x="611560" y="1402844"/>
            <a:ext cx="76184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40521BB-CA09-9545-9E7B-5DE8EEA6DA95}"/>
              </a:ext>
            </a:extLst>
          </p:cNvPr>
          <p:cNvSpPr/>
          <p:nvPr/>
        </p:nvSpPr>
        <p:spPr>
          <a:xfrm>
            <a:off x="1135115" y="1552903"/>
            <a:ext cx="3145221" cy="2049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Tree>
    <p:extLst>
      <p:ext uri="{BB962C8B-B14F-4D97-AF65-F5344CB8AC3E}">
        <p14:creationId xmlns:p14="http://schemas.microsoft.com/office/powerpoint/2010/main" val="305821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5C9263-896E-924E-9999-4C75319A0219}"/>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55311FD4-EEFD-1449-ADC8-7320ED20E9B2}"/>
              </a:ext>
            </a:extLst>
          </p:cNvPr>
          <p:cNvSpPr>
            <a:spLocks noGrp="1"/>
          </p:cNvSpPr>
          <p:nvPr>
            <p:ph type="title"/>
          </p:nvPr>
        </p:nvSpPr>
        <p:spPr/>
        <p:txBody>
          <a:bodyPr/>
          <a:lstStyle/>
          <a:p>
            <a:r>
              <a:rPr lang="en-US" dirty="0"/>
              <a:t>Line-by-Line Debrief</a:t>
            </a:r>
          </a:p>
        </p:txBody>
      </p:sp>
      <p:sp>
        <p:nvSpPr>
          <p:cNvPr id="5" name="內容版面配置區 2">
            <a:extLst>
              <a:ext uri="{FF2B5EF4-FFF2-40B4-BE49-F238E27FC236}">
                <a16:creationId xmlns:a16="http://schemas.microsoft.com/office/drawing/2014/main" id="{AC7D5C62-15E8-9F40-8BA8-8A960B240AD3}"/>
              </a:ext>
            </a:extLst>
          </p:cNvPr>
          <p:cNvSpPr>
            <a:spLocks noGrp="1"/>
          </p:cNvSpPr>
          <p:nvPr>
            <p:ph idx="1"/>
          </p:nvPr>
        </p:nvSpPr>
        <p:spPr>
          <a:xfrm>
            <a:off x="457200" y="3233322"/>
            <a:ext cx="8229600" cy="2841179"/>
          </a:xfrm>
        </p:spPr>
        <p:txBody>
          <a:bodyPr>
            <a:normAutofit/>
          </a:bodyPr>
          <a:lstStyle/>
          <a:p>
            <a:r>
              <a:rPr lang="en-US" altLang="zh-TW" sz="2400" dirty="0"/>
              <a:t>This program uses cascaded stream extraction operations to input two integers.</a:t>
            </a:r>
            <a:endParaRPr lang="zh-TW" altLang="en-US" sz="2400" dirty="0"/>
          </a:p>
        </p:txBody>
      </p:sp>
      <p:pic>
        <p:nvPicPr>
          <p:cNvPr id="6" name="Picture 1" descr="cpphtp7LOV_02slides_Page_37.png">
            <a:extLst>
              <a:ext uri="{FF2B5EF4-FFF2-40B4-BE49-F238E27FC236}">
                <a16:creationId xmlns:a16="http://schemas.microsoft.com/office/drawing/2014/main" id="{3CC84682-76E5-3448-8D5B-0EB10CA41BBD}"/>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46985" r="15747" b="37353"/>
          <a:stretch/>
        </p:blipFill>
        <p:spPr bwMode="auto">
          <a:xfrm>
            <a:off x="488179" y="1844824"/>
            <a:ext cx="8291264" cy="93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8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A529B-B964-0E4A-B9C3-A6D848D6CA3E}"/>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5C24B9CE-4BAF-AE43-9CB5-4B9B354345E3}"/>
              </a:ext>
            </a:extLst>
          </p:cNvPr>
          <p:cNvSpPr>
            <a:spLocks noGrp="1"/>
          </p:cNvSpPr>
          <p:nvPr>
            <p:ph type="title"/>
          </p:nvPr>
        </p:nvSpPr>
        <p:spPr/>
        <p:txBody>
          <a:bodyPr/>
          <a:lstStyle/>
          <a:p>
            <a:r>
              <a:rPr lang="en-US" dirty="0"/>
              <a:t>Line-by-Line Debrief</a:t>
            </a:r>
          </a:p>
        </p:txBody>
      </p:sp>
      <p:sp>
        <p:nvSpPr>
          <p:cNvPr id="5" name="內容版面配置區 2">
            <a:extLst>
              <a:ext uri="{FF2B5EF4-FFF2-40B4-BE49-F238E27FC236}">
                <a16:creationId xmlns:a16="http://schemas.microsoft.com/office/drawing/2014/main" id="{39C9899A-96D2-734A-89B9-7922C1114126}"/>
              </a:ext>
            </a:extLst>
          </p:cNvPr>
          <p:cNvSpPr>
            <a:spLocks noGrp="1"/>
          </p:cNvSpPr>
          <p:nvPr>
            <p:ph idx="1"/>
          </p:nvPr>
        </p:nvSpPr>
        <p:spPr>
          <a:xfrm>
            <a:off x="458639" y="4365104"/>
            <a:ext cx="8229600" cy="2337123"/>
          </a:xfrm>
        </p:spPr>
        <p:txBody>
          <a:bodyPr>
            <a:normAutofit/>
          </a:bodyPr>
          <a:lstStyle/>
          <a:p>
            <a:r>
              <a:rPr lang="en-US" altLang="zh-TW" sz="2200" dirty="0">
                <a:solidFill>
                  <a:srgbClr val="000000"/>
                </a:solidFill>
                <a:latin typeface="Times New Roman" panose="02020603050405020304" pitchFamily="18" charset="0"/>
              </a:rPr>
              <a:t>Each </a:t>
            </a:r>
            <a:r>
              <a:rPr lang="en-US" altLang="zh-TW" sz="2200" dirty="0">
                <a:solidFill>
                  <a:srgbClr val="000000"/>
                </a:solidFill>
                <a:latin typeface="Lucida Console" panose="020B0609040504020204" pitchFamily="49" charset="0"/>
              </a:rPr>
              <a:t>if</a:t>
            </a:r>
            <a:r>
              <a:rPr lang="en-US" altLang="zh-TW" sz="2200" dirty="0">
                <a:solidFill>
                  <a:srgbClr val="000000"/>
                </a:solidFill>
                <a:latin typeface="Times New Roman" panose="02020603050405020304" pitchFamily="18" charset="0"/>
              </a:rPr>
              <a:t> statement in our example has a single statement in its body and each body statement is indented.</a:t>
            </a:r>
          </a:p>
          <a:p>
            <a:r>
              <a:rPr lang="en-US" altLang="zh-TW" sz="2200" dirty="0">
                <a:solidFill>
                  <a:srgbClr val="000000"/>
                </a:solidFill>
                <a:latin typeface="Times New Roman" panose="02020603050405020304" pitchFamily="18" charset="0"/>
              </a:rPr>
              <a:t>For </a:t>
            </a:r>
            <a:r>
              <a:rPr lang="en-US" altLang="zh-TW" sz="2200" dirty="0">
                <a:solidFill>
                  <a:srgbClr val="000000"/>
                </a:solidFill>
                <a:latin typeface="Lucida Console" panose="020B0609040504020204" pitchFamily="49" charset="0"/>
              </a:rPr>
              <a:t>if</a:t>
            </a:r>
            <a:r>
              <a:rPr lang="en-US" altLang="zh-TW" sz="2200" dirty="0">
                <a:solidFill>
                  <a:srgbClr val="000000"/>
                </a:solidFill>
                <a:latin typeface="Times New Roman" panose="02020603050405020304" pitchFamily="18" charset="0"/>
              </a:rPr>
              <a:t> statements with multiple-statement bodies, you need to enclose the body statements in a pair of braces, </a:t>
            </a:r>
            <a:r>
              <a:rPr lang="en-US" altLang="zh-TW" sz="2200" dirty="0">
                <a:solidFill>
                  <a:srgbClr val="000000"/>
                </a:solidFill>
                <a:latin typeface="Lucida Console" panose="020B0609040504020204" pitchFamily="49" charset="0"/>
              </a:rPr>
              <a:t>{</a:t>
            </a:r>
            <a:r>
              <a:rPr lang="en-US" altLang="zh-TW" sz="2200" dirty="0">
                <a:solidFill>
                  <a:srgbClr val="000000"/>
                </a:solidFill>
                <a:latin typeface="Times New Roman" panose="02020603050405020304" pitchFamily="18" charset="0"/>
              </a:rPr>
              <a:t> </a:t>
            </a:r>
            <a:r>
              <a:rPr lang="en-US" altLang="zh-TW" sz="2200" dirty="0">
                <a:solidFill>
                  <a:srgbClr val="000000"/>
                </a:solidFill>
                <a:latin typeface="Lucida Console" panose="020B0609040504020204" pitchFamily="49" charset="0"/>
              </a:rPr>
              <a:t>}</a:t>
            </a:r>
            <a:r>
              <a:rPr lang="en-US" altLang="zh-TW" sz="2200" dirty="0">
                <a:solidFill>
                  <a:srgbClr val="000000"/>
                </a:solidFill>
                <a:latin typeface="Times New Roman" panose="02020603050405020304" pitchFamily="18" charset="0"/>
              </a:rPr>
              <a:t>, creating what’s called a </a:t>
            </a:r>
            <a:r>
              <a:rPr lang="en-US" altLang="zh-TW" sz="2200" dirty="0">
                <a:solidFill>
                  <a:srgbClr val="0000FF"/>
                </a:solidFill>
                <a:latin typeface="Times New Roman" panose="02020603050405020304" pitchFamily="18" charset="0"/>
              </a:rPr>
              <a:t>compound statement</a:t>
            </a:r>
            <a:r>
              <a:rPr lang="en-US" altLang="zh-TW" sz="2200" dirty="0">
                <a:solidFill>
                  <a:srgbClr val="000000"/>
                </a:solidFill>
                <a:latin typeface="Times New Roman" panose="02020603050405020304" pitchFamily="18" charset="0"/>
              </a:rPr>
              <a:t> or a </a:t>
            </a:r>
            <a:r>
              <a:rPr lang="en-US" altLang="zh-TW" sz="2200" dirty="0">
                <a:solidFill>
                  <a:srgbClr val="0000FF"/>
                </a:solidFill>
                <a:latin typeface="Times New Roman" panose="02020603050405020304" pitchFamily="18" charset="0"/>
              </a:rPr>
              <a:t>block</a:t>
            </a:r>
            <a:r>
              <a:rPr lang="en-US" altLang="zh-TW" sz="2200" dirty="0">
                <a:solidFill>
                  <a:srgbClr val="000000"/>
                </a:solidFill>
                <a:latin typeface="Times New Roman" panose="02020603050405020304" pitchFamily="18" charset="0"/>
              </a:rPr>
              <a:t>).</a:t>
            </a:r>
          </a:p>
          <a:p>
            <a:endParaRPr lang="zh-TW" altLang="en-US" dirty="0"/>
          </a:p>
        </p:txBody>
      </p:sp>
      <p:pic>
        <p:nvPicPr>
          <p:cNvPr id="6" name="Picture 1" descr="cpphtp7LOV_02slides_Page_38.png">
            <a:extLst>
              <a:ext uri="{FF2B5EF4-FFF2-40B4-BE49-F238E27FC236}">
                <a16:creationId xmlns:a16="http://schemas.microsoft.com/office/drawing/2014/main" id="{0DFA6DB6-A9A1-8345-B21A-9B7BAC467A18}"/>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t="8707" r="15747" b="50245"/>
          <a:stretch/>
        </p:blipFill>
        <p:spPr bwMode="auto">
          <a:xfrm>
            <a:off x="1106218" y="1796794"/>
            <a:ext cx="7315512" cy="216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356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58F78-0458-884E-B7CD-A1B0FA78BEBA}"/>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49816B6C-F699-3146-9506-644A8E347E41}"/>
              </a:ext>
            </a:extLst>
          </p:cNvPr>
          <p:cNvSpPr>
            <a:spLocks noGrp="1"/>
          </p:cNvSpPr>
          <p:nvPr>
            <p:ph type="title"/>
          </p:nvPr>
        </p:nvSpPr>
        <p:spPr/>
        <p:txBody>
          <a:bodyPr/>
          <a:lstStyle/>
          <a:p>
            <a:r>
              <a:rPr lang="en-US" dirty="0"/>
              <a:t>Line-by-Line Debrief</a:t>
            </a:r>
          </a:p>
        </p:txBody>
      </p:sp>
      <p:grpSp>
        <p:nvGrpSpPr>
          <p:cNvPr id="7" name="群組 25">
            <a:extLst>
              <a:ext uri="{FF2B5EF4-FFF2-40B4-BE49-F238E27FC236}">
                <a16:creationId xmlns:a16="http://schemas.microsoft.com/office/drawing/2014/main" id="{179FEA5E-38CB-E543-868B-ECD4CD488A07}"/>
              </a:ext>
            </a:extLst>
          </p:cNvPr>
          <p:cNvGrpSpPr>
            <a:grpSpLocks/>
          </p:cNvGrpSpPr>
          <p:nvPr/>
        </p:nvGrpSpPr>
        <p:grpSpPr bwMode="auto">
          <a:xfrm>
            <a:off x="6618784" y="2950096"/>
            <a:ext cx="609600" cy="2971800"/>
            <a:chOff x="6477000" y="2362200"/>
            <a:chExt cx="609600" cy="2971800"/>
          </a:xfrm>
        </p:grpSpPr>
        <p:cxnSp>
          <p:nvCxnSpPr>
            <p:cNvPr id="8" name="直線接點 5">
              <a:extLst>
                <a:ext uri="{FF2B5EF4-FFF2-40B4-BE49-F238E27FC236}">
                  <a16:creationId xmlns:a16="http://schemas.microsoft.com/office/drawing/2014/main" id="{2FCF610F-5BCB-F440-BF7C-2EDDF765480D}"/>
                </a:ext>
              </a:extLst>
            </p:cNvPr>
            <p:cNvCxnSpPr/>
            <p:nvPr/>
          </p:nvCxnSpPr>
          <p:spPr bwMode="auto">
            <a:xfrm>
              <a:off x="7086600" y="2362200"/>
              <a:ext cx="0" cy="29718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單箭頭接點 9">
              <a:extLst>
                <a:ext uri="{FF2B5EF4-FFF2-40B4-BE49-F238E27FC236}">
                  <a16:creationId xmlns:a16="http://schemas.microsoft.com/office/drawing/2014/main" id="{86BD121B-894A-0845-9E9E-488AE0DFEE78}"/>
                </a:ext>
              </a:extLst>
            </p:cNvPr>
            <p:cNvCxnSpPr/>
            <p:nvPr/>
          </p:nvCxnSpPr>
          <p:spPr bwMode="auto">
            <a:xfrm flipH="1">
              <a:off x="6477000" y="2362200"/>
              <a:ext cx="6096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線單箭頭接點 10">
              <a:extLst>
                <a:ext uri="{FF2B5EF4-FFF2-40B4-BE49-F238E27FC236}">
                  <a16:creationId xmlns:a16="http://schemas.microsoft.com/office/drawing/2014/main" id="{CAF36FE9-DF52-7740-98DB-EABBDB8AEC3A}"/>
                </a:ext>
              </a:extLst>
            </p:cNvPr>
            <p:cNvCxnSpPr/>
            <p:nvPr/>
          </p:nvCxnSpPr>
          <p:spPr bwMode="auto">
            <a:xfrm flipH="1">
              <a:off x="6477000" y="2971800"/>
              <a:ext cx="6096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線單箭頭接點 11">
              <a:extLst>
                <a:ext uri="{FF2B5EF4-FFF2-40B4-BE49-F238E27FC236}">
                  <a16:creationId xmlns:a16="http://schemas.microsoft.com/office/drawing/2014/main" id="{4A1DE786-296E-8E4A-89FB-DEB52470C47D}"/>
                </a:ext>
              </a:extLst>
            </p:cNvPr>
            <p:cNvCxnSpPr/>
            <p:nvPr/>
          </p:nvCxnSpPr>
          <p:spPr bwMode="auto">
            <a:xfrm flipH="1">
              <a:off x="6477000" y="3581400"/>
              <a:ext cx="6096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2" name="直線單箭頭接點 12">
              <a:extLst>
                <a:ext uri="{FF2B5EF4-FFF2-40B4-BE49-F238E27FC236}">
                  <a16:creationId xmlns:a16="http://schemas.microsoft.com/office/drawing/2014/main" id="{7E2AC5E2-2B7F-DD47-B297-92EA3777BF1A}"/>
                </a:ext>
              </a:extLst>
            </p:cNvPr>
            <p:cNvCxnSpPr/>
            <p:nvPr/>
          </p:nvCxnSpPr>
          <p:spPr bwMode="auto">
            <a:xfrm flipH="1">
              <a:off x="6477000" y="4191000"/>
              <a:ext cx="6096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直線單箭頭接點 13">
              <a:extLst>
                <a:ext uri="{FF2B5EF4-FFF2-40B4-BE49-F238E27FC236}">
                  <a16:creationId xmlns:a16="http://schemas.microsoft.com/office/drawing/2014/main" id="{56CE276E-D987-2D44-89EC-0A8C38D85C7A}"/>
                </a:ext>
              </a:extLst>
            </p:cNvPr>
            <p:cNvCxnSpPr/>
            <p:nvPr/>
          </p:nvCxnSpPr>
          <p:spPr bwMode="auto">
            <a:xfrm flipH="1">
              <a:off x="6477000" y="4800600"/>
              <a:ext cx="6096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14" name="群組 24">
            <a:extLst>
              <a:ext uri="{FF2B5EF4-FFF2-40B4-BE49-F238E27FC236}">
                <a16:creationId xmlns:a16="http://schemas.microsoft.com/office/drawing/2014/main" id="{91EAF0F0-AEFB-DD4C-969F-FCB94ED45958}"/>
              </a:ext>
            </a:extLst>
          </p:cNvPr>
          <p:cNvGrpSpPr>
            <a:grpSpLocks/>
          </p:cNvGrpSpPr>
          <p:nvPr/>
        </p:nvGrpSpPr>
        <p:grpSpPr bwMode="auto">
          <a:xfrm>
            <a:off x="1437184" y="2264296"/>
            <a:ext cx="381000" cy="3124200"/>
            <a:chOff x="1295400" y="1676400"/>
            <a:chExt cx="381000" cy="3124200"/>
          </a:xfrm>
        </p:grpSpPr>
        <p:cxnSp>
          <p:nvCxnSpPr>
            <p:cNvPr id="15" name="直線接點 14">
              <a:extLst>
                <a:ext uri="{FF2B5EF4-FFF2-40B4-BE49-F238E27FC236}">
                  <a16:creationId xmlns:a16="http://schemas.microsoft.com/office/drawing/2014/main" id="{4B8CAE20-298A-554C-86EB-CF9ED85783B5}"/>
                </a:ext>
              </a:extLst>
            </p:cNvPr>
            <p:cNvCxnSpPr/>
            <p:nvPr/>
          </p:nvCxnSpPr>
          <p:spPr bwMode="auto">
            <a:xfrm>
              <a:off x="1295400" y="1676400"/>
              <a:ext cx="0" cy="31242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3DA61BBD-58AA-254A-866C-2952D0D9D26E}"/>
                </a:ext>
              </a:extLst>
            </p:cNvPr>
            <p:cNvCxnSpPr/>
            <p:nvPr/>
          </p:nvCxnSpPr>
          <p:spPr bwMode="auto">
            <a:xfrm>
              <a:off x="1295400" y="4800600"/>
              <a:ext cx="381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直線單箭頭接點 20">
              <a:extLst>
                <a:ext uri="{FF2B5EF4-FFF2-40B4-BE49-F238E27FC236}">
                  <a16:creationId xmlns:a16="http://schemas.microsoft.com/office/drawing/2014/main" id="{845A80C8-2200-DD4D-B921-486DFA3E920A}"/>
                </a:ext>
              </a:extLst>
            </p:cNvPr>
            <p:cNvCxnSpPr/>
            <p:nvPr/>
          </p:nvCxnSpPr>
          <p:spPr bwMode="auto">
            <a:xfrm>
              <a:off x="1295400" y="2362200"/>
              <a:ext cx="381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直線單箭頭接點 21">
              <a:extLst>
                <a:ext uri="{FF2B5EF4-FFF2-40B4-BE49-F238E27FC236}">
                  <a16:creationId xmlns:a16="http://schemas.microsoft.com/office/drawing/2014/main" id="{4F059A45-3769-364B-88F7-BC550D776219}"/>
                </a:ext>
              </a:extLst>
            </p:cNvPr>
            <p:cNvCxnSpPr/>
            <p:nvPr/>
          </p:nvCxnSpPr>
          <p:spPr bwMode="auto">
            <a:xfrm>
              <a:off x="1295400" y="2971800"/>
              <a:ext cx="381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直線單箭頭接點 22">
              <a:extLst>
                <a:ext uri="{FF2B5EF4-FFF2-40B4-BE49-F238E27FC236}">
                  <a16:creationId xmlns:a16="http://schemas.microsoft.com/office/drawing/2014/main" id="{3E9951AD-6515-344B-B51B-20171697AC45}"/>
                </a:ext>
              </a:extLst>
            </p:cNvPr>
            <p:cNvCxnSpPr/>
            <p:nvPr/>
          </p:nvCxnSpPr>
          <p:spPr bwMode="auto">
            <a:xfrm>
              <a:off x="1295400" y="3581400"/>
              <a:ext cx="381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直線單箭頭接點 23">
              <a:extLst>
                <a:ext uri="{FF2B5EF4-FFF2-40B4-BE49-F238E27FC236}">
                  <a16:creationId xmlns:a16="http://schemas.microsoft.com/office/drawing/2014/main" id="{9836F21E-B70F-EB46-9C96-F4CA9C80BA70}"/>
                </a:ext>
              </a:extLst>
            </p:cNvPr>
            <p:cNvCxnSpPr/>
            <p:nvPr/>
          </p:nvCxnSpPr>
          <p:spPr bwMode="auto">
            <a:xfrm>
              <a:off x="1295400" y="4191000"/>
              <a:ext cx="381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grpSp>
      <p:pic>
        <p:nvPicPr>
          <p:cNvPr id="21" name="Picture 1" descr="cpphtp7LOV_02slides_Page_38.png">
            <a:extLst>
              <a:ext uri="{FF2B5EF4-FFF2-40B4-BE49-F238E27FC236}">
                <a16:creationId xmlns:a16="http://schemas.microsoft.com/office/drawing/2014/main" id="{809AFAC9-6B6A-2048-997D-2732D31C4BEC}"/>
              </a:ext>
            </a:extLst>
          </p:cNvPr>
          <p:cNvPicPr>
            <a:picLocks noGrp="1" noChangeAspect="1"/>
          </p:cNvPicPr>
          <p:nvPr isPhoto="1"/>
        </p:nvPicPr>
        <p:blipFill>
          <a:blip r:embed="rId3">
            <a:extLst>
              <a:ext uri="{28A0092B-C50C-407E-A947-70E740481C1C}">
                <a14:useLocalDpi xmlns:a14="http://schemas.microsoft.com/office/drawing/2010/main" val="0"/>
              </a:ext>
            </a:extLst>
          </a:blip>
          <a:srcRect l="3149" t="6483" r="22833" b="42139"/>
          <a:stretch>
            <a:fillRect/>
          </a:stretch>
        </p:blipFill>
        <p:spPr bwMode="auto">
          <a:xfrm>
            <a:off x="827584" y="2492896"/>
            <a:ext cx="7783513"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60ABFD47-96EF-4C4D-A0EE-E2246E84D4D5}"/>
              </a:ext>
            </a:extLst>
          </p:cNvPr>
          <p:cNvSpPr txBox="1"/>
          <p:nvPr/>
        </p:nvSpPr>
        <p:spPr>
          <a:xfrm>
            <a:off x="685800" y="1617964"/>
            <a:ext cx="6117020" cy="646331"/>
          </a:xfrm>
          <a:prstGeom prst="rect">
            <a:avLst/>
          </a:prstGeom>
          <a:noFill/>
        </p:spPr>
        <p:txBody>
          <a:bodyPr wrap="square" rtlCol="0">
            <a:spAutoFit/>
          </a:bodyPr>
          <a:lstStyle/>
          <a:p>
            <a:r>
              <a:rPr lang="en-US" dirty="0"/>
              <a:t>Indent the statements in the body of an if statement to enhance readability</a:t>
            </a:r>
          </a:p>
        </p:txBody>
      </p:sp>
      <p:sp>
        <p:nvSpPr>
          <p:cNvPr id="23" name="TextBox 22">
            <a:extLst>
              <a:ext uri="{FF2B5EF4-FFF2-40B4-BE49-F238E27FC236}">
                <a16:creationId xmlns:a16="http://schemas.microsoft.com/office/drawing/2014/main" id="{CDFF1455-1833-F746-8F65-751A482C733C}"/>
              </a:ext>
            </a:extLst>
          </p:cNvPr>
          <p:cNvSpPr txBox="1"/>
          <p:nvPr/>
        </p:nvSpPr>
        <p:spPr>
          <a:xfrm>
            <a:off x="3203028" y="5910847"/>
            <a:ext cx="5312322" cy="646331"/>
          </a:xfrm>
          <a:prstGeom prst="rect">
            <a:avLst/>
          </a:prstGeom>
          <a:noFill/>
        </p:spPr>
        <p:txBody>
          <a:bodyPr wrap="square" rtlCol="0">
            <a:spAutoFit/>
          </a:bodyPr>
          <a:lstStyle/>
          <a:p>
            <a:r>
              <a:rPr lang="en-US" dirty="0"/>
              <a:t>For readability, there should be no more than one statement per line in a program</a:t>
            </a:r>
          </a:p>
        </p:txBody>
      </p:sp>
    </p:spTree>
    <p:extLst>
      <p:ext uri="{BB962C8B-B14F-4D97-AF65-F5344CB8AC3E}">
        <p14:creationId xmlns:p14="http://schemas.microsoft.com/office/powerpoint/2010/main" val="16916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C4367-C3EB-854B-85CF-370085A7072D}"/>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8F2D6DBC-15D4-5F4F-88A3-3D0A0ACA1919}"/>
              </a:ext>
            </a:extLst>
          </p:cNvPr>
          <p:cNvSpPr>
            <a:spLocks noGrp="1"/>
          </p:cNvSpPr>
          <p:nvPr>
            <p:ph type="title"/>
          </p:nvPr>
        </p:nvSpPr>
        <p:spPr/>
        <p:txBody>
          <a:bodyPr/>
          <a:lstStyle/>
          <a:p>
            <a:r>
              <a:rPr lang="en-US" dirty="0"/>
              <a:t>Line-by-Line Debrief</a:t>
            </a:r>
          </a:p>
        </p:txBody>
      </p:sp>
      <p:sp>
        <p:nvSpPr>
          <p:cNvPr id="4" name="Content Placeholder 3">
            <a:extLst>
              <a:ext uri="{FF2B5EF4-FFF2-40B4-BE49-F238E27FC236}">
                <a16:creationId xmlns:a16="http://schemas.microsoft.com/office/drawing/2014/main" id="{1987C63E-5BB5-154C-8DB3-0A2A360D2FFF}"/>
              </a:ext>
            </a:extLst>
          </p:cNvPr>
          <p:cNvSpPr>
            <a:spLocks noGrp="1"/>
          </p:cNvSpPr>
          <p:nvPr>
            <p:ph idx="1"/>
          </p:nvPr>
        </p:nvSpPr>
        <p:spPr/>
        <p:txBody>
          <a:bodyPr/>
          <a:lstStyle/>
          <a:p>
            <a:pPr marL="0" indent="0" algn="just">
              <a:buNone/>
            </a:pPr>
            <a:r>
              <a:rPr lang="en-US" dirty="0"/>
              <a:t>Placing a semicolon immediately after the right parenthesis after the condition in an if statement is often a logic error (although not a syntax error). The semicolon causes the body of the if statement to be empty, so the if statement performs no action, regardless of whether or not its condition is true</a:t>
            </a:r>
          </a:p>
        </p:txBody>
      </p:sp>
      <p:sp>
        <p:nvSpPr>
          <p:cNvPr id="5" name="Text Box 5">
            <a:extLst>
              <a:ext uri="{FF2B5EF4-FFF2-40B4-BE49-F238E27FC236}">
                <a16:creationId xmlns:a16="http://schemas.microsoft.com/office/drawing/2014/main" id="{7AAF9EBB-149F-6642-B025-4DBA89A0C99A}"/>
              </a:ext>
            </a:extLst>
          </p:cNvPr>
          <p:cNvSpPr txBox="1">
            <a:spLocks noChangeArrowheads="1"/>
          </p:cNvSpPr>
          <p:nvPr/>
        </p:nvSpPr>
        <p:spPr bwMode="auto">
          <a:xfrm>
            <a:off x="971550" y="4101315"/>
            <a:ext cx="6610350" cy="954088"/>
          </a:xfrm>
          <a:prstGeom prst="rect">
            <a:avLst/>
          </a:prstGeom>
          <a:solidFill>
            <a:srgbClr val="CCFFCC"/>
          </a:solidFill>
          <a:ln w="9525" algn="ctr">
            <a:solidFill>
              <a:schemeClr val="tx1"/>
            </a:solidFill>
            <a:miter lim="800000"/>
            <a:headEnd/>
            <a:tailEnd/>
          </a:ln>
        </p:spPr>
        <p:txBody>
          <a:bodyPr wrap="none">
            <a:spAutoFit/>
          </a:bodyPr>
          <a:lstStyle>
            <a:lvl1pPr marL="228600" indent="-2286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eaLnBrk="1" hangingPunct="1">
              <a:spcBef>
                <a:spcPct val="0"/>
              </a:spcBef>
              <a:buClrTx/>
              <a:buSzTx/>
              <a:buFontTx/>
              <a:buNone/>
            </a:pPr>
            <a:r>
              <a:rPr lang="en-US" altLang="zh-TW" sz="2800" dirty="0">
                <a:solidFill>
                  <a:srgbClr val="000000"/>
                </a:solidFill>
                <a:latin typeface="Arial" panose="020B0604020202020204" pitchFamily="34" charset="0"/>
                <a:ea typeface="Times New Roman" panose="02020603050405020304" pitchFamily="18" charset="0"/>
                <a:cs typeface="AGaramond"/>
              </a:rPr>
              <a:t>if (number1 &lt; number 2)</a:t>
            </a:r>
          </a:p>
          <a:p>
            <a:pPr eaLnBrk="1" hangingPunct="1">
              <a:spcBef>
                <a:spcPct val="0"/>
              </a:spcBef>
              <a:buClrTx/>
              <a:buSzTx/>
              <a:buFontTx/>
              <a:buNone/>
            </a:pPr>
            <a:r>
              <a:rPr lang="en-US" altLang="zh-TW" sz="2800" dirty="0">
                <a:solidFill>
                  <a:srgbClr val="000000"/>
                </a:solidFill>
                <a:latin typeface="Arial" panose="020B0604020202020204" pitchFamily="34" charset="0"/>
                <a:ea typeface="Times New Roman" panose="02020603050405020304" pitchFamily="18" charset="0"/>
                <a:cs typeface="AGaramond"/>
              </a:rPr>
              <a:t>   </a:t>
            </a:r>
            <a:r>
              <a:rPr lang="en-US" altLang="zh-TW" sz="2800" dirty="0" err="1">
                <a:solidFill>
                  <a:srgbClr val="000000"/>
                </a:solidFill>
                <a:latin typeface="Arial" panose="020B0604020202020204" pitchFamily="34" charset="0"/>
                <a:ea typeface="Times New Roman" panose="02020603050405020304" pitchFamily="18" charset="0"/>
                <a:cs typeface="AGaramond"/>
              </a:rPr>
              <a:t>cout</a:t>
            </a:r>
            <a:r>
              <a:rPr lang="en-US" altLang="zh-TW" sz="2800" dirty="0">
                <a:solidFill>
                  <a:srgbClr val="000000"/>
                </a:solidFill>
                <a:latin typeface="Arial" panose="020B0604020202020204" pitchFamily="34" charset="0"/>
                <a:ea typeface="Times New Roman" panose="02020603050405020304" pitchFamily="18" charset="0"/>
                <a:cs typeface="AGaramond"/>
              </a:rPr>
              <a:t> &lt;&lt; number1 &lt;&lt; “ &lt; ” &lt;&lt; number2</a:t>
            </a:r>
            <a:r>
              <a:rPr lang="en-US" altLang="zh-TW" sz="2800" b="1" dirty="0">
                <a:solidFill>
                  <a:srgbClr val="FF0000"/>
                </a:solidFill>
                <a:latin typeface="Arial" panose="020B0604020202020204" pitchFamily="34" charset="0"/>
                <a:ea typeface="Times New Roman" panose="02020603050405020304" pitchFamily="18" charset="0"/>
                <a:cs typeface="AGaramond"/>
              </a:rPr>
              <a:t>;</a:t>
            </a:r>
            <a:endParaRPr lang="zh-TW" altLang="en-US" sz="2800" b="1" dirty="0">
              <a:solidFill>
                <a:srgbClr val="FF0000"/>
              </a:solidFill>
              <a:latin typeface="Arial" panose="020B0604020202020204" pitchFamily="34" charset="0"/>
              <a:ea typeface="Times New Roman" panose="02020603050405020304" pitchFamily="18" charset="0"/>
              <a:cs typeface="AGaramond"/>
            </a:endParaRPr>
          </a:p>
        </p:txBody>
      </p:sp>
      <p:sp>
        <p:nvSpPr>
          <p:cNvPr id="6" name="Text Box 5">
            <a:extLst>
              <a:ext uri="{FF2B5EF4-FFF2-40B4-BE49-F238E27FC236}">
                <a16:creationId xmlns:a16="http://schemas.microsoft.com/office/drawing/2014/main" id="{7B67706C-0B57-DC4D-AFE3-9977E8522ADD}"/>
              </a:ext>
            </a:extLst>
          </p:cNvPr>
          <p:cNvSpPr txBox="1">
            <a:spLocks noChangeArrowheads="1"/>
          </p:cNvSpPr>
          <p:nvPr/>
        </p:nvSpPr>
        <p:spPr bwMode="auto">
          <a:xfrm>
            <a:off x="971550" y="5420528"/>
            <a:ext cx="6610350" cy="954088"/>
          </a:xfrm>
          <a:prstGeom prst="rect">
            <a:avLst/>
          </a:prstGeom>
          <a:solidFill>
            <a:srgbClr val="CCFFCC"/>
          </a:solidFill>
          <a:ln w="9525" algn="ctr">
            <a:solidFill>
              <a:schemeClr val="tx1"/>
            </a:solidFill>
            <a:miter lim="800000"/>
            <a:headEnd/>
            <a:tailEnd/>
          </a:ln>
        </p:spPr>
        <p:txBody>
          <a:bodyPr wrap="none">
            <a:spAutoFit/>
          </a:bodyPr>
          <a:lstStyle>
            <a:lvl1pPr marL="228600" indent="-2286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eaLnBrk="1" hangingPunct="1">
              <a:spcBef>
                <a:spcPct val="0"/>
              </a:spcBef>
              <a:buClrTx/>
              <a:buSzTx/>
              <a:buFontTx/>
              <a:buNone/>
            </a:pPr>
            <a:r>
              <a:rPr lang="en-US" altLang="zh-TW" sz="2800">
                <a:solidFill>
                  <a:srgbClr val="000000"/>
                </a:solidFill>
                <a:latin typeface="Arial" panose="020B0604020202020204" pitchFamily="34" charset="0"/>
                <a:ea typeface="Times New Roman" panose="02020603050405020304" pitchFamily="18" charset="0"/>
                <a:cs typeface="AGaramond"/>
              </a:rPr>
              <a:t>if (number1 &lt; number 2) </a:t>
            </a:r>
            <a:r>
              <a:rPr lang="en-US" altLang="zh-TW" sz="2800" b="1">
                <a:solidFill>
                  <a:srgbClr val="FF0000"/>
                </a:solidFill>
                <a:latin typeface="Arial" panose="020B0604020202020204" pitchFamily="34" charset="0"/>
                <a:ea typeface="Times New Roman" panose="02020603050405020304" pitchFamily="18" charset="0"/>
                <a:cs typeface="AGaramond"/>
              </a:rPr>
              <a:t>;</a:t>
            </a:r>
          </a:p>
          <a:p>
            <a:pPr eaLnBrk="1" hangingPunct="1">
              <a:spcBef>
                <a:spcPct val="0"/>
              </a:spcBef>
              <a:buClrTx/>
              <a:buSzTx/>
              <a:buFontTx/>
              <a:buNone/>
            </a:pPr>
            <a:r>
              <a:rPr lang="en-US" altLang="zh-TW" sz="2800">
                <a:solidFill>
                  <a:srgbClr val="000000"/>
                </a:solidFill>
                <a:latin typeface="Arial" panose="020B0604020202020204" pitchFamily="34" charset="0"/>
                <a:ea typeface="Times New Roman" panose="02020603050405020304" pitchFamily="18" charset="0"/>
                <a:cs typeface="AGaramond"/>
              </a:rPr>
              <a:t>   cout &lt;&lt; number1 &lt;&lt; “ &lt; ” &lt;&lt; number2</a:t>
            </a:r>
            <a:r>
              <a:rPr lang="en-US" altLang="zh-TW" sz="2800" b="1">
                <a:solidFill>
                  <a:srgbClr val="FF0000"/>
                </a:solidFill>
                <a:latin typeface="Arial" panose="020B0604020202020204" pitchFamily="34" charset="0"/>
                <a:ea typeface="Times New Roman" panose="02020603050405020304" pitchFamily="18" charset="0"/>
                <a:cs typeface="AGaramond"/>
              </a:rPr>
              <a:t>;</a:t>
            </a:r>
            <a:endParaRPr lang="zh-TW" altLang="en-US" sz="2800" b="1">
              <a:solidFill>
                <a:srgbClr val="FF0000"/>
              </a:solidFill>
              <a:latin typeface="Arial" panose="020B0604020202020204" pitchFamily="34" charset="0"/>
              <a:ea typeface="Times New Roman" panose="02020603050405020304" pitchFamily="18" charset="0"/>
              <a:cs typeface="AGaramond"/>
            </a:endParaRPr>
          </a:p>
        </p:txBody>
      </p:sp>
      <p:sp>
        <p:nvSpPr>
          <p:cNvPr id="7" name="橢圓 12">
            <a:extLst>
              <a:ext uri="{FF2B5EF4-FFF2-40B4-BE49-F238E27FC236}">
                <a16:creationId xmlns:a16="http://schemas.microsoft.com/office/drawing/2014/main" id="{76793FA3-546C-7341-8DBD-2ACF335F99D4}"/>
              </a:ext>
            </a:extLst>
          </p:cNvPr>
          <p:cNvSpPr/>
          <p:nvPr/>
        </p:nvSpPr>
        <p:spPr>
          <a:xfrm>
            <a:off x="7829550" y="4253715"/>
            <a:ext cx="685800" cy="685800"/>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grpSp>
        <p:nvGrpSpPr>
          <p:cNvPr id="8" name="群組 9">
            <a:extLst>
              <a:ext uri="{FF2B5EF4-FFF2-40B4-BE49-F238E27FC236}">
                <a16:creationId xmlns:a16="http://schemas.microsoft.com/office/drawing/2014/main" id="{93369E88-80B0-C841-A9B2-A09F7B65D7F8}"/>
              </a:ext>
            </a:extLst>
          </p:cNvPr>
          <p:cNvGrpSpPr>
            <a:grpSpLocks/>
          </p:cNvGrpSpPr>
          <p:nvPr/>
        </p:nvGrpSpPr>
        <p:grpSpPr bwMode="auto">
          <a:xfrm>
            <a:off x="7905750" y="5572928"/>
            <a:ext cx="533400" cy="609600"/>
            <a:chOff x="8382000" y="4343400"/>
            <a:chExt cx="533400" cy="609600"/>
          </a:xfrm>
        </p:grpSpPr>
        <p:cxnSp>
          <p:nvCxnSpPr>
            <p:cNvPr id="9" name="直線接點 14">
              <a:extLst>
                <a:ext uri="{FF2B5EF4-FFF2-40B4-BE49-F238E27FC236}">
                  <a16:creationId xmlns:a16="http://schemas.microsoft.com/office/drawing/2014/main" id="{B74B093F-9374-C249-84A2-636956939594}"/>
                </a:ext>
              </a:extLst>
            </p:cNvPr>
            <p:cNvCxnSpPr/>
            <p:nvPr/>
          </p:nvCxnSpPr>
          <p:spPr>
            <a:xfrm>
              <a:off x="8382000" y="4343400"/>
              <a:ext cx="533400" cy="609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15">
              <a:extLst>
                <a:ext uri="{FF2B5EF4-FFF2-40B4-BE49-F238E27FC236}">
                  <a16:creationId xmlns:a16="http://schemas.microsoft.com/office/drawing/2014/main" id="{5A2C9C11-6FDE-9D48-8101-B5DC9AEC0684}"/>
                </a:ext>
              </a:extLst>
            </p:cNvPr>
            <p:cNvCxnSpPr/>
            <p:nvPr/>
          </p:nvCxnSpPr>
          <p:spPr>
            <a:xfrm flipV="1">
              <a:off x="8382000" y="4343400"/>
              <a:ext cx="533400" cy="609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632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A5EC2-BACD-C441-B82F-0172DF445847}"/>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4A20F32E-42D8-C74D-8D60-D0419E063BA7}"/>
              </a:ext>
            </a:extLst>
          </p:cNvPr>
          <p:cNvSpPr>
            <a:spLocks noGrp="1"/>
          </p:cNvSpPr>
          <p:nvPr>
            <p:ph type="title"/>
          </p:nvPr>
        </p:nvSpPr>
        <p:spPr/>
        <p:txBody>
          <a:bodyPr/>
          <a:lstStyle/>
          <a:p>
            <a:r>
              <a:rPr lang="en-US" dirty="0"/>
              <a:t>Line-by-line Debrief</a:t>
            </a:r>
          </a:p>
        </p:txBody>
      </p:sp>
      <p:sp>
        <p:nvSpPr>
          <p:cNvPr id="5" name="內容版面配置區 2">
            <a:extLst>
              <a:ext uri="{FF2B5EF4-FFF2-40B4-BE49-F238E27FC236}">
                <a16:creationId xmlns:a16="http://schemas.microsoft.com/office/drawing/2014/main" id="{C9CCA297-3B06-7140-A506-63D2BDCF23ED}"/>
              </a:ext>
            </a:extLst>
          </p:cNvPr>
          <p:cNvSpPr>
            <a:spLocks noGrp="1"/>
          </p:cNvSpPr>
          <p:nvPr>
            <p:ph idx="1"/>
          </p:nvPr>
        </p:nvSpPr>
        <p:spPr>
          <a:xfrm>
            <a:off x="457200" y="1485432"/>
            <a:ext cx="8229600" cy="4525963"/>
          </a:xfrm>
        </p:spPr>
        <p:txBody>
          <a:bodyPr>
            <a:normAutofit/>
          </a:bodyPr>
          <a:lstStyle/>
          <a:p>
            <a:r>
              <a:rPr lang="en-US" altLang="zh-TW" sz="2400" dirty="0">
                <a:solidFill>
                  <a:srgbClr val="000000"/>
                </a:solidFill>
                <a:latin typeface="Times New Roman" panose="02020603050405020304" pitchFamily="18" charset="0"/>
              </a:rPr>
              <a:t>Statements may be split over several lines and may be spaced according to your preferences.</a:t>
            </a:r>
          </a:p>
          <a:p>
            <a:endParaRPr lang="en-US" altLang="zh-TW" sz="2400" dirty="0">
              <a:solidFill>
                <a:srgbClr val="000000"/>
              </a:solidFill>
              <a:latin typeface="Times New Roman" panose="02020603050405020304" pitchFamily="18" charset="0"/>
            </a:endParaRPr>
          </a:p>
          <a:p>
            <a:endParaRPr lang="en-US" altLang="zh-TW" sz="2400" dirty="0">
              <a:solidFill>
                <a:srgbClr val="000000"/>
              </a:solidFill>
              <a:latin typeface="Times New Roman" panose="02020603050405020304" pitchFamily="18" charset="0"/>
            </a:endParaRPr>
          </a:p>
          <a:p>
            <a:endParaRPr lang="en-US" altLang="zh-TW" sz="2400" dirty="0">
              <a:solidFill>
                <a:srgbClr val="000000"/>
              </a:solidFill>
              <a:latin typeface="Times New Roman" panose="02020603050405020304" pitchFamily="18" charset="0"/>
            </a:endParaRPr>
          </a:p>
          <a:p>
            <a:endParaRPr lang="en-US" altLang="zh-TW" sz="2400" dirty="0">
              <a:solidFill>
                <a:srgbClr val="000000"/>
              </a:solidFill>
              <a:latin typeface="Times New Roman" panose="02020603050405020304" pitchFamily="18" charset="0"/>
            </a:endParaRPr>
          </a:p>
          <a:p>
            <a:r>
              <a:rPr lang="en-US" altLang="zh-TW" sz="2400" dirty="0">
                <a:solidFill>
                  <a:srgbClr val="000000"/>
                </a:solidFill>
                <a:latin typeface="Times New Roman" panose="02020603050405020304" pitchFamily="18" charset="0"/>
              </a:rPr>
              <a:t>It’s a syntax error to split identifiers, strings (such as </a:t>
            </a:r>
            <a:r>
              <a:rPr lang="en-US" altLang="zh-TW" sz="2400" dirty="0">
                <a:solidFill>
                  <a:srgbClr val="000000"/>
                </a:solidFill>
                <a:latin typeface="Lucida Console" panose="020B0609040504020204" pitchFamily="49" charset="0"/>
              </a:rPr>
              <a:t>"hello"</a:t>
            </a:r>
            <a:r>
              <a:rPr lang="en-US" altLang="zh-TW" sz="2400" dirty="0">
                <a:solidFill>
                  <a:srgbClr val="000000"/>
                </a:solidFill>
                <a:latin typeface="Times New Roman" panose="02020603050405020304" pitchFamily="18" charset="0"/>
              </a:rPr>
              <a:t>) and constants (such as the number </a:t>
            </a:r>
            <a:r>
              <a:rPr lang="en-US" altLang="zh-TW" sz="2400" dirty="0">
                <a:solidFill>
                  <a:srgbClr val="000000"/>
                </a:solidFill>
                <a:latin typeface="Lucida Console" panose="020B0609040504020204" pitchFamily="49" charset="0"/>
              </a:rPr>
              <a:t>1000</a:t>
            </a:r>
            <a:r>
              <a:rPr lang="en-US" altLang="zh-TW" sz="2400" dirty="0">
                <a:solidFill>
                  <a:srgbClr val="000000"/>
                </a:solidFill>
                <a:latin typeface="Times New Roman" panose="02020603050405020304" pitchFamily="18" charset="0"/>
              </a:rPr>
              <a:t>) over several lines.</a:t>
            </a:r>
          </a:p>
          <a:p>
            <a:endParaRPr lang="zh-TW" altLang="en-US" dirty="0"/>
          </a:p>
        </p:txBody>
      </p:sp>
      <p:sp>
        <p:nvSpPr>
          <p:cNvPr id="6" name="Text Box 5">
            <a:extLst>
              <a:ext uri="{FF2B5EF4-FFF2-40B4-BE49-F238E27FC236}">
                <a16:creationId xmlns:a16="http://schemas.microsoft.com/office/drawing/2014/main" id="{D17929E2-C459-F84F-BBCE-8AD29082217A}"/>
              </a:ext>
            </a:extLst>
          </p:cNvPr>
          <p:cNvSpPr txBox="1">
            <a:spLocks noChangeArrowheads="1"/>
          </p:cNvSpPr>
          <p:nvPr/>
        </p:nvSpPr>
        <p:spPr bwMode="auto">
          <a:xfrm>
            <a:off x="1331640" y="2378128"/>
            <a:ext cx="6334125" cy="523875"/>
          </a:xfrm>
          <a:prstGeom prst="rect">
            <a:avLst/>
          </a:prstGeom>
          <a:solidFill>
            <a:srgbClr val="CCFFCC"/>
          </a:solidFill>
          <a:ln w="9525" algn="ctr">
            <a:solidFill>
              <a:schemeClr val="tx1"/>
            </a:solidFill>
            <a:miter lim="800000"/>
            <a:headEnd/>
            <a:tailEnd/>
          </a:ln>
        </p:spPr>
        <p:txBody>
          <a:bodyPr wrap="none">
            <a:spAutoFit/>
          </a:bodyPr>
          <a:lstStyle>
            <a:lvl1pPr marL="228600" indent="-2286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spcBef>
                <a:spcPct val="0"/>
              </a:spcBef>
              <a:buClrTx/>
              <a:buSzTx/>
              <a:buNone/>
            </a:pPr>
            <a:r>
              <a:rPr lang="en-US" altLang="zh-TW" sz="2800" dirty="0" err="1">
                <a:solidFill>
                  <a:srgbClr val="000000"/>
                </a:solidFill>
                <a:latin typeface="Arial" panose="020B0604020202020204" pitchFamily="34" charset="0"/>
                <a:ea typeface="Times New Roman" panose="02020603050405020304" pitchFamily="18" charset="0"/>
                <a:cs typeface="AGaramond"/>
              </a:rPr>
              <a:t>cout</a:t>
            </a:r>
            <a:r>
              <a:rPr lang="en-US" altLang="zh-TW" sz="2800" dirty="0">
                <a:solidFill>
                  <a:srgbClr val="000000"/>
                </a:solidFill>
                <a:latin typeface="Arial" panose="020B0604020202020204" pitchFamily="34" charset="0"/>
                <a:ea typeface="Times New Roman" panose="02020603050405020304" pitchFamily="18" charset="0"/>
                <a:cs typeface="AGaramond"/>
              </a:rPr>
              <a:t> &lt;&lt; number1 &lt;&lt; " &lt; " &lt;&lt; number2</a:t>
            </a:r>
            <a:r>
              <a:rPr lang="en-US" altLang="zh-TW" sz="2800" dirty="0">
                <a:latin typeface="Arial" panose="020B0604020202020204" pitchFamily="34" charset="0"/>
                <a:ea typeface="Times New Roman" panose="02020603050405020304" pitchFamily="18" charset="0"/>
                <a:cs typeface="AGaramond"/>
              </a:rPr>
              <a:t>;</a:t>
            </a:r>
            <a:endParaRPr lang="zh-TW" altLang="en-US" sz="2800" dirty="0">
              <a:latin typeface="Arial" panose="020B0604020202020204" pitchFamily="34" charset="0"/>
              <a:ea typeface="Times New Roman" panose="02020603050405020304" pitchFamily="18" charset="0"/>
              <a:cs typeface="AGaramond"/>
            </a:endParaRPr>
          </a:p>
        </p:txBody>
      </p:sp>
      <p:sp>
        <p:nvSpPr>
          <p:cNvPr id="7" name="Text Box 5">
            <a:extLst>
              <a:ext uri="{FF2B5EF4-FFF2-40B4-BE49-F238E27FC236}">
                <a16:creationId xmlns:a16="http://schemas.microsoft.com/office/drawing/2014/main" id="{E4286EAF-23C4-E249-9E14-1D333C48A0DE}"/>
              </a:ext>
            </a:extLst>
          </p:cNvPr>
          <p:cNvSpPr txBox="1">
            <a:spLocks noChangeArrowheads="1"/>
          </p:cNvSpPr>
          <p:nvPr/>
        </p:nvSpPr>
        <p:spPr bwMode="auto">
          <a:xfrm>
            <a:off x="2474640" y="2997253"/>
            <a:ext cx="4289425" cy="954088"/>
          </a:xfrm>
          <a:prstGeom prst="rect">
            <a:avLst/>
          </a:prstGeom>
          <a:solidFill>
            <a:srgbClr val="CCFFCC"/>
          </a:solidFill>
          <a:ln w="9525" algn="ctr">
            <a:solidFill>
              <a:schemeClr val="tx1"/>
            </a:solidFill>
            <a:miter lim="800000"/>
            <a:headEnd/>
            <a:tailEnd/>
          </a:ln>
        </p:spPr>
        <p:txBody>
          <a:bodyPr wrap="none">
            <a:spAutoFit/>
          </a:bodyPr>
          <a:lstStyle>
            <a:lvl1pPr marL="228600" indent="-2286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eaLnBrk="1" hangingPunct="1">
              <a:spcBef>
                <a:spcPct val="0"/>
              </a:spcBef>
              <a:buClrTx/>
              <a:buSzTx/>
              <a:buFontTx/>
              <a:buNone/>
            </a:pPr>
            <a:r>
              <a:rPr lang="en-US" altLang="zh-TW" sz="2800" dirty="0" err="1">
                <a:solidFill>
                  <a:srgbClr val="000000"/>
                </a:solidFill>
                <a:latin typeface="Arial" panose="020B0604020202020204" pitchFamily="34" charset="0"/>
                <a:ea typeface="Times New Roman" panose="02020603050405020304" pitchFamily="18" charset="0"/>
                <a:cs typeface="AGaramond"/>
              </a:rPr>
              <a:t>cout</a:t>
            </a:r>
            <a:r>
              <a:rPr lang="en-US" altLang="zh-TW" sz="2800" dirty="0">
                <a:solidFill>
                  <a:srgbClr val="000000"/>
                </a:solidFill>
                <a:latin typeface="Arial" panose="020B0604020202020204" pitchFamily="34" charset="0"/>
                <a:ea typeface="Times New Roman" panose="02020603050405020304" pitchFamily="18" charset="0"/>
                <a:cs typeface="AGaramond"/>
              </a:rPr>
              <a:t> &lt;&lt; number1</a:t>
            </a:r>
          </a:p>
          <a:p>
            <a:pPr>
              <a:spcBef>
                <a:spcPct val="0"/>
              </a:spcBef>
              <a:buClrTx/>
              <a:buSzTx/>
              <a:buNone/>
            </a:pPr>
            <a:r>
              <a:rPr lang="en-US" altLang="zh-TW" sz="2800" dirty="0">
                <a:solidFill>
                  <a:srgbClr val="000000"/>
                </a:solidFill>
                <a:latin typeface="Arial" panose="020B0604020202020204" pitchFamily="34" charset="0"/>
                <a:ea typeface="Times New Roman" panose="02020603050405020304" pitchFamily="18" charset="0"/>
                <a:cs typeface="AGaramond"/>
              </a:rPr>
              <a:t>        &lt;&lt; " &lt; " &lt;&lt; number2</a:t>
            </a:r>
            <a:r>
              <a:rPr lang="en-US" altLang="zh-TW" sz="2800" dirty="0">
                <a:latin typeface="Arial" panose="020B0604020202020204" pitchFamily="34" charset="0"/>
                <a:ea typeface="Times New Roman" panose="02020603050405020304" pitchFamily="18" charset="0"/>
                <a:cs typeface="AGaramond"/>
              </a:rPr>
              <a:t>;</a:t>
            </a:r>
            <a:endParaRPr lang="zh-TW" altLang="en-US" sz="2800" dirty="0">
              <a:latin typeface="Arial" panose="020B0604020202020204" pitchFamily="34" charset="0"/>
              <a:ea typeface="Times New Roman" panose="02020603050405020304" pitchFamily="18" charset="0"/>
              <a:cs typeface="AGaramond"/>
            </a:endParaRPr>
          </a:p>
        </p:txBody>
      </p:sp>
      <p:sp>
        <p:nvSpPr>
          <p:cNvPr id="8" name="向右箭號 8">
            <a:extLst>
              <a:ext uri="{FF2B5EF4-FFF2-40B4-BE49-F238E27FC236}">
                <a16:creationId xmlns:a16="http://schemas.microsoft.com/office/drawing/2014/main" id="{73C8503E-460D-FC4B-A3D5-F74D46C1EB31}"/>
              </a:ext>
            </a:extLst>
          </p:cNvPr>
          <p:cNvSpPr/>
          <p:nvPr/>
        </p:nvSpPr>
        <p:spPr>
          <a:xfrm>
            <a:off x="1407840" y="3216328"/>
            <a:ext cx="838200" cy="533400"/>
          </a:xfrm>
          <a:prstGeom prst="rightArrow">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Tree>
    <p:extLst>
      <p:ext uri="{BB962C8B-B14F-4D97-AF65-F5344CB8AC3E}">
        <p14:creationId xmlns:p14="http://schemas.microsoft.com/office/powerpoint/2010/main" val="4198679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73447B-61B1-5248-8D28-E52475A3EA5A}"/>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CB22F07A-5A72-034D-93FC-38CCBE20B188}"/>
              </a:ext>
            </a:extLst>
          </p:cNvPr>
          <p:cNvSpPr>
            <a:spLocks noGrp="1"/>
          </p:cNvSpPr>
          <p:nvPr>
            <p:ph type="title"/>
          </p:nvPr>
        </p:nvSpPr>
        <p:spPr/>
        <p:txBody>
          <a:bodyPr/>
          <a:lstStyle/>
          <a:p>
            <a:r>
              <a:rPr lang="en-US" dirty="0"/>
              <a:t>Decision-Making Operator Precedence</a:t>
            </a:r>
          </a:p>
        </p:txBody>
      </p:sp>
      <p:sp>
        <p:nvSpPr>
          <p:cNvPr id="4" name="Content Placeholder 3">
            <a:extLst>
              <a:ext uri="{FF2B5EF4-FFF2-40B4-BE49-F238E27FC236}">
                <a16:creationId xmlns:a16="http://schemas.microsoft.com/office/drawing/2014/main" id="{7664CC02-891E-EB48-BA6F-0588AA68ABD1}"/>
              </a:ext>
            </a:extLst>
          </p:cNvPr>
          <p:cNvSpPr>
            <a:spLocks noGrp="1"/>
          </p:cNvSpPr>
          <p:nvPr>
            <p:ph idx="1"/>
          </p:nvPr>
        </p:nvSpPr>
        <p:spPr/>
        <p:txBody>
          <a:bodyPr/>
          <a:lstStyle/>
          <a:p>
            <a:r>
              <a:rPr lang="en-US" altLang="zh-TW" sz="2800" dirty="0">
                <a:solidFill>
                  <a:srgbClr val="000000"/>
                </a:solidFill>
                <a:latin typeface="Times New Roman" panose="02020603050405020304" pitchFamily="18" charset="0"/>
              </a:rPr>
              <a:t>The operators are shown top to bottom in decreasing order of precedence.</a:t>
            </a:r>
          </a:p>
          <a:p>
            <a:r>
              <a:rPr lang="en-US" altLang="zh-TW" sz="2800" dirty="0">
                <a:solidFill>
                  <a:srgbClr val="000000"/>
                </a:solidFill>
                <a:latin typeface="Times New Roman" panose="02020603050405020304" pitchFamily="18" charset="0"/>
              </a:rPr>
              <a:t>All these operators, with the exception of the assignment operator </a:t>
            </a:r>
            <a:r>
              <a:rPr lang="en-US" altLang="zh-TW" sz="2800" dirty="0">
                <a:solidFill>
                  <a:srgbClr val="000000"/>
                </a:solidFill>
                <a:latin typeface="Lucida Console" panose="020B0609040504020204" pitchFamily="49" charset="0"/>
              </a:rPr>
              <a:t>=</a:t>
            </a:r>
            <a:r>
              <a:rPr lang="en-US" altLang="zh-TW" sz="2800" dirty="0">
                <a:solidFill>
                  <a:srgbClr val="000000"/>
                </a:solidFill>
                <a:latin typeface="Times New Roman" panose="02020603050405020304" pitchFamily="18" charset="0"/>
              </a:rPr>
              <a:t>, associate from left to right.</a:t>
            </a:r>
          </a:p>
          <a:p>
            <a:endParaRPr lang="zh-TW" altLang="en-US" dirty="0"/>
          </a:p>
          <a:p>
            <a:endParaRPr lang="en-US" dirty="0"/>
          </a:p>
        </p:txBody>
      </p:sp>
      <p:pic>
        <p:nvPicPr>
          <p:cNvPr id="5" name="Picture 1" descr="cpphtp7LOV_02slides_Page_45.png">
            <a:extLst>
              <a:ext uri="{FF2B5EF4-FFF2-40B4-BE49-F238E27FC236}">
                <a16:creationId xmlns:a16="http://schemas.microsoft.com/office/drawing/2014/main" id="{B1AB9A01-37FC-AD4D-A070-92FBE41911B1}"/>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9842" t="5186" r="26770" b="49478"/>
          <a:stretch/>
        </p:blipFill>
        <p:spPr bwMode="auto">
          <a:xfrm>
            <a:off x="1146951" y="3684879"/>
            <a:ext cx="6480720" cy="281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626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 input and output</a:t>
            </a:r>
          </a:p>
          <a:p>
            <a:r>
              <a:rPr lang="en-US" dirty="0"/>
              <a:t>Arithmetic expression</a:t>
            </a:r>
          </a:p>
          <a:p>
            <a:pPr lvl="1"/>
            <a:r>
              <a:rPr lang="en-US" dirty="0"/>
              <a:t>Binary operators, +, -, *, /</a:t>
            </a:r>
          </a:p>
          <a:p>
            <a:pPr lvl="1"/>
            <a:r>
              <a:rPr lang="en-US" dirty="0"/>
              <a:t>Operator precedence (e.g., * precede +)</a:t>
            </a:r>
          </a:p>
          <a:p>
            <a:r>
              <a:rPr lang="en-US" dirty="0"/>
              <a:t>Conditionals</a:t>
            </a:r>
          </a:p>
          <a:p>
            <a:pPr lvl="1"/>
            <a:r>
              <a:rPr lang="en-US" dirty="0"/>
              <a:t>Equality operator ==, !=</a:t>
            </a:r>
          </a:p>
          <a:p>
            <a:pPr lvl="1"/>
            <a:r>
              <a:rPr lang="en-US" dirty="0"/>
              <a:t>Relational operator &lt;=, &lt;, &gt;, &gt;=</a:t>
            </a:r>
          </a:p>
          <a:p>
            <a:endParaRPr lang="en-US" dirty="0"/>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D2879-C85B-4D4A-B6E7-149FCF3A68C8}"/>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A7408B52-0039-3F45-96B3-6FE0FDF6451E}"/>
              </a:ext>
            </a:extLst>
          </p:cNvPr>
          <p:cNvSpPr>
            <a:spLocks noGrp="1"/>
          </p:cNvSpPr>
          <p:nvPr>
            <p:ph type="title"/>
          </p:nvPr>
        </p:nvSpPr>
        <p:spPr/>
        <p:txBody>
          <a:bodyPr/>
          <a:lstStyle/>
          <a:p>
            <a:r>
              <a:rPr lang="en-US" dirty="0"/>
              <a:t>Memory Concepts</a:t>
            </a:r>
          </a:p>
        </p:txBody>
      </p:sp>
      <p:sp>
        <p:nvSpPr>
          <p:cNvPr id="4" name="Content Placeholder 3">
            <a:extLst>
              <a:ext uri="{FF2B5EF4-FFF2-40B4-BE49-F238E27FC236}">
                <a16:creationId xmlns:a16="http://schemas.microsoft.com/office/drawing/2014/main" id="{0FF4DE56-077B-0140-855A-312EE56E13A5}"/>
              </a:ext>
            </a:extLst>
          </p:cNvPr>
          <p:cNvSpPr>
            <a:spLocks noGrp="1"/>
          </p:cNvSpPr>
          <p:nvPr>
            <p:ph idx="1"/>
          </p:nvPr>
        </p:nvSpPr>
        <p:spPr>
          <a:xfrm>
            <a:off x="628650" y="1295944"/>
            <a:ext cx="7886700" cy="3348943"/>
          </a:xfrm>
        </p:spPr>
        <p:txBody>
          <a:bodyPr>
            <a:normAutofit fontScale="92500" lnSpcReduction="10000"/>
          </a:bodyPr>
          <a:lstStyle/>
          <a:p>
            <a:r>
              <a:rPr lang="en-US" altLang="zh-TW" dirty="0">
                <a:solidFill>
                  <a:srgbClr val="000000"/>
                </a:solidFill>
                <a:latin typeface="Times New Roman" panose="02020603050405020304" pitchFamily="18" charset="0"/>
              </a:rPr>
              <a:t>Variable names such as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number2</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sum</a:t>
            </a:r>
            <a:r>
              <a:rPr lang="en-US" altLang="zh-TW" dirty="0">
                <a:solidFill>
                  <a:srgbClr val="000000"/>
                </a:solidFill>
                <a:latin typeface="Times New Roman" panose="02020603050405020304" pitchFamily="18" charset="0"/>
              </a:rPr>
              <a:t> actually correspond to </a:t>
            </a:r>
            <a:r>
              <a:rPr lang="en-US" altLang="zh-TW" dirty="0">
                <a:solidFill>
                  <a:srgbClr val="0000FF"/>
                </a:solidFill>
                <a:latin typeface="Times New Roman" panose="02020603050405020304" pitchFamily="18" charset="0"/>
              </a:rPr>
              <a:t>locations</a:t>
            </a:r>
            <a:r>
              <a:rPr lang="en-US" altLang="zh-TW" dirty="0">
                <a:solidFill>
                  <a:srgbClr val="000000"/>
                </a:solidFill>
                <a:latin typeface="Times New Roman" panose="02020603050405020304" pitchFamily="18" charset="0"/>
              </a:rPr>
              <a:t> in the computer’s memory.</a:t>
            </a:r>
          </a:p>
          <a:p>
            <a:r>
              <a:rPr lang="en-US" altLang="zh-TW" dirty="0">
                <a:solidFill>
                  <a:srgbClr val="000000"/>
                </a:solidFill>
                <a:latin typeface="Times New Roman" panose="02020603050405020304" pitchFamily="18" charset="0"/>
              </a:rPr>
              <a:t>Every variable has a </a:t>
            </a:r>
            <a:r>
              <a:rPr lang="en-US" altLang="zh-TW" dirty="0">
                <a:solidFill>
                  <a:srgbClr val="0000FF"/>
                </a:solidFill>
                <a:latin typeface="Times New Roman" panose="02020603050405020304" pitchFamily="18" charset="0"/>
              </a:rPr>
              <a:t>name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type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size</a:t>
            </a:r>
            <a:r>
              <a:rPr lang="en-US" altLang="zh-TW" dirty="0">
                <a:solidFill>
                  <a:srgbClr val="000000"/>
                </a:solidFill>
                <a:latin typeface="Times New Roman" panose="02020603050405020304" pitchFamily="18" charset="0"/>
              </a:rPr>
              <a:t> and a </a:t>
            </a:r>
            <a:r>
              <a:rPr lang="en-US" altLang="zh-TW" dirty="0">
                <a:solidFill>
                  <a:srgbClr val="0000FF"/>
                </a:solidFill>
                <a:latin typeface="Times New Roman" panose="02020603050405020304" pitchFamily="18" charset="0"/>
              </a:rPr>
              <a:t>value</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When a value is placed in a memory location, it </a:t>
            </a:r>
            <a:r>
              <a:rPr lang="en-US" altLang="zh-TW" dirty="0">
                <a:solidFill>
                  <a:srgbClr val="0000FF"/>
                </a:solidFill>
                <a:latin typeface="Times New Roman" panose="02020603050405020304" pitchFamily="18" charset="0"/>
              </a:rPr>
              <a:t>overwrites</a:t>
            </a:r>
            <a:r>
              <a:rPr lang="en-US" altLang="zh-TW" dirty="0">
                <a:solidFill>
                  <a:srgbClr val="000000"/>
                </a:solidFill>
                <a:latin typeface="Times New Roman" panose="02020603050405020304" pitchFamily="18" charset="0"/>
              </a:rPr>
              <a:t> the previous value in that location </a:t>
            </a:r>
            <a:r>
              <a:rPr lang="en-US" altLang="zh-TW" dirty="0">
                <a:solidFill>
                  <a:srgbClr val="000000"/>
                </a:solidFill>
                <a:latin typeface="Times New Roman" panose="02020603050405020304" pitchFamily="18" charset="0"/>
                <a:sym typeface="Wingdings" panose="05000000000000000000" pitchFamily="2" charset="2"/>
              </a:rPr>
              <a:t> </a:t>
            </a:r>
            <a:r>
              <a:rPr lang="en-US" altLang="zh-TW" dirty="0">
                <a:solidFill>
                  <a:srgbClr val="0000FF"/>
                </a:solidFill>
                <a:latin typeface="Times New Roman" panose="02020603050405020304" pitchFamily="18" charset="0"/>
                <a:sym typeface="Wingdings" panose="05000000000000000000" pitchFamily="2" charset="2"/>
              </a:rPr>
              <a:t>destructive</a:t>
            </a:r>
            <a:endParaRPr lang="en-US" altLang="zh-TW" dirty="0">
              <a:solidFill>
                <a:srgbClr val="0000FF"/>
              </a:solidFill>
              <a:latin typeface="Times New Roman" panose="02020603050405020304" pitchFamily="18" charset="0"/>
            </a:endParaRPr>
          </a:p>
          <a:p>
            <a:r>
              <a:rPr lang="en-US" altLang="zh-TW" dirty="0">
                <a:solidFill>
                  <a:srgbClr val="000000"/>
                </a:solidFill>
                <a:latin typeface="Times New Roman" panose="02020603050405020304" pitchFamily="18" charset="0"/>
              </a:rPr>
              <a:t>When a value is read out of a memory location, the process is </a:t>
            </a:r>
            <a:r>
              <a:rPr lang="en-US" altLang="zh-TW" dirty="0">
                <a:solidFill>
                  <a:srgbClr val="0000FF"/>
                </a:solidFill>
                <a:latin typeface="Times New Roman" panose="02020603050405020304" pitchFamily="18" charset="0"/>
              </a:rPr>
              <a:t>nondestructive</a:t>
            </a:r>
            <a:r>
              <a:rPr lang="en-US" altLang="zh-TW" dirty="0">
                <a:solidFill>
                  <a:srgbClr val="000000"/>
                </a:solidFill>
                <a:latin typeface="Times New Roman" panose="02020603050405020304" pitchFamily="18" charset="0"/>
              </a:rPr>
              <a:t>.</a:t>
            </a:r>
          </a:p>
          <a:p>
            <a:endParaRPr lang="zh-TW" altLang="en-US" dirty="0"/>
          </a:p>
          <a:p>
            <a:endParaRPr lang="en-US" dirty="0"/>
          </a:p>
        </p:txBody>
      </p:sp>
      <p:pic>
        <p:nvPicPr>
          <p:cNvPr id="5" name="Picture 1" descr="cpphtp7LOV_02slides_Page_26.png">
            <a:extLst>
              <a:ext uri="{FF2B5EF4-FFF2-40B4-BE49-F238E27FC236}">
                <a16:creationId xmlns:a16="http://schemas.microsoft.com/office/drawing/2014/main" id="{C904AAAC-5101-2842-A33D-8E4ED5936DFE}"/>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6299" t="7779" r="33463" b="66456"/>
          <a:stretch/>
        </p:blipFill>
        <p:spPr bwMode="auto">
          <a:xfrm>
            <a:off x="945096" y="4685114"/>
            <a:ext cx="6753225" cy="175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15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12B3EB-D567-D944-BBE4-007B1E92A7A0}"/>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35639CC9-75D5-2D49-9D33-D7AA45E57074}"/>
              </a:ext>
            </a:extLst>
          </p:cNvPr>
          <p:cNvSpPr>
            <a:spLocks noGrp="1"/>
          </p:cNvSpPr>
          <p:nvPr>
            <p:ph type="title"/>
          </p:nvPr>
        </p:nvSpPr>
        <p:spPr/>
        <p:txBody>
          <a:bodyPr/>
          <a:lstStyle/>
          <a:p>
            <a:r>
              <a:rPr lang="en-US" dirty="0"/>
              <a:t>Yes, Memory is Limited</a:t>
            </a:r>
          </a:p>
        </p:txBody>
      </p:sp>
      <p:sp>
        <p:nvSpPr>
          <p:cNvPr id="4" name="Content Placeholder 3">
            <a:extLst>
              <a:ext uri="{FF2B5EF4-FFF2-40B4-BE49-F238E27FC236}">
                <a16:creationId xmlns:a16="http://schemas.microsoft.com/office/drawing/2014/main" id="{0C76F5D2-012C-FD46-923A-B03E97F18C13}"/>
              </a:ext>
            </a:extLst>
          </p:cNvPr>
          <p:cNvSpPr>
            <a:spLocks noGrp="1"/>
          </p:cNvSpPr>
          <p:nvPr>
            <p:ph idx="1"/>
          </p:nvPr>
        </p:nvSpPr>
        <p:spPr>
          <a:xfrm>
            <a:off x="628650" y="1295944"/>
            <a:ext cx="7886700" cy="1626989"/>
          </a:xfrm>
        </p:spPr>
        <p:txBody>
          <a:bodyPr/>
          <a:lstStyle/>
          <a:p>
            <a:r>
              <a:rPr lang="en-US" dirty="0"/>
              <a:t>You may not create too many variables</a:t>
            </a:r>
          </a:p>
          <a:p>
            <a:pPr lvl="1"/>
            <a:r>
              <a:rPr lang="en-US" dirty="0"/>
              <a:t>e.g. one trillion integers or more</a:t>
            </a:r>
          </a:p>
        </p:txBody>
      </p:sp>
      <p:sp>
        <p:nvSpPr>
          <p:cNvPr id="5" name="TextBox 4">
            <a:extLst>
              <a:ext uri="{FF2B5EF4-FFF2-40B4-BE49-F238E27FC236}">
                <a16:creationId xmlns:a16="http://schemas.microsoft.com/office/drawing/2014/main" id="{CFAAAD05-F541-EC4D-85BB-894388D763E5}"/>
              </a:ext>
            </a:extLst>
          </p:cNvPr>
          <p:cNvSpPr txBox="1"/>
          <p:nvPr/>
        </p:nvSpPr>
        <p:spPr>
          <a:xfrm>
            <a:off x="1721796" y="6189950"/>
            <a:ext cx="6187335" cy="369332"/>
          </a:xfrm>
          <a:prstGeom prst="rect">
            <a:avLst/>
          </a:prstGeom>
          <a:noFill/>
        </p:spPr>
        <p:txBody>
          <a:bodyPr wrap="none" rtlCol="0">
            <a:spAutoFit/>
          </a:bodyPr>
          <a:lstStyle/>
          <a:p>
            <a:r>
              <a:rPr lang="en-US" dirty="0"/>
              <a:t>This literally means your program can run up to </a:t>
            </a:r>
            <a:r>
              <a:rPr lang="en-US" b="1" dirty="0">
                <a:solidFill>
                  <a:srgbClr val="FF0000"/>
                </a:solidFill>
              </a:rPr>
              <a:t>8 GB</a:t>
            </a:r>
            <a:r>
              <a:rPr lang="en-US" dirty="0"/>
              <a:t> memory</a:t>
            </a:r>
          </a:p>
        </p:txBody>
      </p:sp>
      <p:pic>
        <p:nvPicPr>
          <p:cNvPr id="7" name="Picture 6">
            <a:extLst>
              <a:ext uri="{FF2B5EF4-FFF2-40B4-BE49-F238E27FC236}">
                <a16:creationId xmlns:a16="http://schemas.microsoft.com/office/drawing/2014/main" id="{92B03C34-9D10-444B-985C-ED90BA6A01AA}"/>
              </a:ext>
            </a:extLst>
          </p:cNvPr>
          <p:cNvPicPr>
            <a:picLocks noChangeAspect="1"/>
          </p:cNvPicPr>
          <p:nvPr/>
        </p:nvPicPr>
        <p:blipFill>
          <a:blip r:embed="rId3"/>
          <a:stretch>
            <a:fillRect/>
          </a:stretch>
        </p:blipFill>
        <p:spPr>
          <a:xfrm>
            <a:off x="0" y="2371662"/>
            <a:ext cx="9144000" cy="3686209"/>
          </a:xfrm>
          <a:prstGeom prst="rect">
            <a:avLst/>
          </a:prstGeom>
        </p:spPr>
      </p:pic>
      <p:cxnSp>
        <p:nvCxnSpPr>
          <p:cNvPr id="10" name="Straight Connector 9">
            <a:extLst>
              <a:ext uri="{FF2B5EF4-FFF2-40B4-BE49-F238E27FC236}">
                <a16:creationId xmlns:a16="http://schemas.microsoft.com/office/drawing/2014/main" id="{8F2C55FB-BD9F-0341-BE35-04DB8AB0B4D1}"/>
              </a:ext>
            </a:extLst>
          </p:cNvPr>
          <p:cNvCxnSpPr>
            <a:cxnSpLocks/>
          </p:cNvCxnSpPr>
          <p:nvPr/>
        </p:nvCxnSpPr>
        <p:spPr>
          <a:xfrm>
            <a:off x="3392556" y="3299792"/>
            <a:ext cx="715618"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7680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717361" y="3932411"/>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77177" y="1772768"/>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57200" y="4653136"/>
            <a:ext cx="4320552" cy="1260161"/>
          </a:xfrm>
        </p:spPr>
        <p:txBody>
          <a:bodyPr/>
          <a:lstStyle/>
          <a:p>
            <a:endParaRPr lang="zh-TW" altLang="en-US"/>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8"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3476748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51744" y="3717020"/>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431537" y="1556744"/>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611560" y="4437112"/>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9412709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1574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5547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3584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7304079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871727"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51520"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31543"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B5BCFBAF-E77D-A547-9FE2-16325E168B8F}"/>
              </a:ext>
            </a:extLst>
          </p:cNvPr>
          <p:cNvCxnSpPr>
            <a:cxnSpLocks/>
          </p:cNvCxnSpPr>
          <p:nvPr/>
        </p:nvCxnSpPr>
        <p:spPr>
          <a:xfrm>
            <a:off x="298174" y="2120349"/>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77474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1866</TotalTime>
  <Words>4166</Words>
  <Application>Microsoft Macintosh PowerPoint</Application>
  <PresentationFormat>On-screen Show (4:3)</PresentationFormat>
  <Paragraphs>566</Paragraphs>
  <Slides>37</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LucidaSansTypewriter</vt:lpstr>
      <vt:lpstr>San serif</vt:lpstr>
      <vt:lpstr>San serif</vt:lpstr>
      <vt:lpstr>Sen sarif</vt:lpstr>
      <vt:lpstr>Arial</vt:lpstr>
      <vt:lpstr>Calibri</vt:lpstr>
      <vt:lpstr>Cambria Math</vt:lpstr>
      <vt:lpstr>Courier New</vt:lpstr>
      <vt:lpstr>Lucida Console</vt:lpstr>
      <vt:lpstr>Times New Roman</vt:lpstr>
      <vt:lpstr>Wingdings</vt:lpstr>
      <vt:lpstr>Wingdings 3</vt:lpstr>
      <vt:lpstr>Office Theme</vt:lpstr>
      <vt:lpstr>Lecture 3: Arithmetic and Conditional Expressions</vt:lpstr>
      <vt:lpstr>Announcement </vt:lpstr>
      <vt:lpstr>Adding Two Integers </vt:lpstr>
      <vt:lpstr>Memory Concepts</vt:lpstr>
      <vt:lpstr>Yes, Memory is Limited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Representation</vt:lpstr>
      <vt:lpstr>Common Arithmetic Operators</vt:lpstr>
      <vt:lpstr>Writing Arithmetic Statement</vt:lpstr>
      <vt:lpstr>Operator Precedence</vt:lpstr>
      <vt:lpstr>All Statements are Character by Character</vt:lpstr>
      <vt:lpstr>Example</vt:lpstr>
      <vt:lpstr>Practice</vt:lpstr>
      <vt:lpstr>Decision Making: Equality and Relational Operators</vt:lpstr>
      <vt:lpstr>Decision Making: Equality and Relational Operators</vt:lpstr>
      <vt:lpstr>Equality operator “==“ vs Assignment “=“</vt:lpstr>
      <vt:lpstr>Example</vt:lpstr>
      <vt:lpstr>Example (cont’d)</vt:lpstr>
      <vt:lpstr>Example (cont’d)</vt:lpstr>
      <vt:lpstr>Line-by-Line Debrief</vt:lpstr>
      <vt:lpstr>Line-by-Line Debrief</vt:lpstr>
      <vt:lpstr>Line-by-Line Debrief</vt:lpstr>
      <vt:lpstr>Line-by-Line Debrief</vt:lpstr>
      <vt:lpstr>Line-by-Line Debrief</vt:lpstr>
      <vt:lpstr>Line-by-line Debrief</vt:lpstr>
      <vt:lpstr>Decision-Making Operator Precedence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270</cp:revision>
  <dcterms:created xsi:type="dcterms:W3CDTF">2020-01-09T06:22:26Z</dcterms:created>
  <dcterms:modified xsi:type="dcterms:W3CDTF">2020-08-30T19:03:15Z</dcterms:modified>
</cp:coreProperties>
</file>